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7.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8.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1" r:id="rId4"/>
    <p:sldMasterId id="2147483976" r:id="rId5"/>
    <p:sldMasterId id="2147484021" r:id="rId6"/>
    <p:sldMasterId id="2147484036" r:id="rId7"/>
    <p:sldMasterId id="2147484064" r:id="rId8"/>
    <p:sldMasterId id="2147484078" r:id="rId9"/>
    <p:sldMasterId id="2147484107" r:id="rId10"/>
    <p:sldMasterId id="2147484122" r:id="rId11"/>
    <p:sldMasterId id="2147484135" r:id="rId12"/>
    <p:sldMasterId id="2147484161" r:id="rId13"/>
    <p:sldMasterId id="2147484178" r:id="rId14"/>
    <p:sldMasterId id="2147484192" r:id="rId15"/>
    <p:sldMasterId id="2147484211" r:id="rId16"/>
    <p:sldMasterId id="2147484237" r:id="rId17"/>
    <p:sldMasterId id="2147484267" r:id="rId18"/>
    <p:sldMasterId id="2147484361" r:id="rId19"/>
    <p:sldMasterId id="2147484377" r:id="rId20"/>
    <p:sldMasterId id="2147484393" r:id="rId21"/>
    <p:sldMasterId id="2147484413" r:id="rId22"/>
  </p:sldMasterIdLst>
  <p:notesMasterIdLst>
    <p:notesMasterId r:id="rId52"/>
  </p:notesMasterIdLst>
  <p:handoutMasterIdLst>
    <p:handoutMasterId r:id="rId53"/>
  </p:handoutMasterIdLst>
  <p:sldIdLst>
    <p:sldId id="496" r:id="rId23"/>
    <p:sldId id="257" r:id="rId24"/>
    <p:sldId id="300" r:id="rId25"/>
    <p:sldId id="301" r:id="rId26"/>
    <p:sldId id="38763" r:id="rId27"/>
    <p:sldId id="258" r:id="rId28"/>
    <p:sldId id="259" r:id="rId29"/>
    <p:sldId id="391" r:id="rId30"/>
    <p:sldId id="302" r:id="rId31"/>
    <p:sldId id="38755" r:id="rId32"/>
    <p:sldId id="378" r:id="rId33"/>
    <p:sldId id="382" r:id="rId34"/>
    <p:sldId id="431" r:id="rId35"/>
    <p:sldId id="38759" r:id="rId36"/>
    <p:sldId id="261" r:id="rId37"/>
    <p:sldId id="262" r:id="rId38"/>
    <p:sldId id="263" r:id="rId39"/>
    <p:sldId id="264" r:id="rId40"/>
    <p:sldId id="38766" r:id="rId41"/>
    <p:sldId id="265" r:id="rId42"/>
    <p:sldId id="288" r:id="rId43"/>
    <p:sldId id="280" r:id="rId44"/>
    <p:sldId id="38768" r:id="rId45"/>
    <p:sldId id="38764" r:id="rId46"/>
    <p:sldId id="38765" r:id="rId47"/>
    <p:sldId id="270" r:id="rId48"/>
    <p:sldId id="281" r:id="rId49"/>
    <p:sldId id="38762" r:id="rId50"/>
    <p:sldId id="272"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ON" id="{3ACA18A7-AA9E-4003-B10C-A2E6413B02F3}">
          <p14:sldIdLst>
            <p14:sldId id="496"/>
            <p14:sldId id="257"/>
            <p14:sldId id="300"/>
            <p14:sldId id="301"/>
            <p14:sldId id="38763"/>
            <p14:sldId id="258"/>
            <p14:sldId id="259"/>
          </p14:sldIdLst>
        </p14:section>
        <p14:section name="SpaceX" id="{BC069A28-7F59-DF45-AF68-3C83BB114115}">
          <p14:sldIdLst>
            <p14:sldId id="391"/>
            <p14:sldId id="302"/>
            <p14:sldId id="38755"/>
            <p14:sldId id="378"/>
            <p14:sldId id="382"/>
            <p14:sldId id="431"/>
            <p14:sldId id="38759"/>
          </p14:sldIdLst>
        </p14:section>
        <p14:section name="BRON" id="{C2D22A33-B6D9-2347-A41F-5B9A2C98974E}">
          <p14:sldIdLst>
            <p14:sldId id="261"/>
            <p14:sldId id="262"/>
            <p14:sldId id="263"/>
            <p14:sldId id="264"/>
            <p14:sldId id="38766"/>
            <p14:sldId id="265"/>
            <p14:sldId id="288"/>
            <p14:sldId id="280"/>
            <p14:sldId id="38768"/>
            <p14:sldId id="38764"/>
            <p14:sldId id="38765"/>
            <p14:sldId id="270"/>
            <p14:sldId id="281"/>
            <p14:sldId id="38762"/>
            <p14:sldId id="272"/>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D3527-5339-E36C-2FE0-2410F177746E}" name="Brian Pownall" initials="BP" userId="S::Brian.Pownall@spacex.com::ae844cd7-d8cd-45e2-8002-7e056953f5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Haase" initials="KH" lastIdx="4" clrIdx="0">
    <p:extLst>
      <p:ext uri="{19B8F6BF-5375-455C-9EA6-DF929625EA0E}">
        <p15:presenceInfo xmlns:p15="http://schemas.microsoft.com/office/powerpoint/2012/main" userId="Katrina Haase" providerId="None"/>
      </p:ext>
    </p:extLst>
  </p:cmAuthor>
  <p:cmAuthor id="2" name="Matt Botwin" initials="MB" lastIdx="3" clrIdx="1">
    <p:extLst>
      <p:ext uri="{19B8F6BF-5375-455C-9EA6-DF929625EA0E}">
        <p15:presenceInfo xmlns:p15="http://schemas.microsoft.com/office/powerpoint/2012/main" userId="Matt Botwin" providerId="None"/>
      </p:ext>
    </p:extLst>
  </p:cmAuthor>
  <p:cmAuthor id="3" name="Brian Schepis" initials="BS" lastIdx="1" clrIdx="2">
    <p:extLst>
      <p:ext uri="{19B8F6BF-5375-455C-9EA6-DF929625EA0E}">
        <p15:presenceInfo xmlns:p15="http://schemas.microsoft.com/office/powerpoint/2012/main" userId="Brian Schepis" providerId="None"/>
      </p:ext>
    </p:extLst>
  </p:cmAuthor>
  <p:cmAuthor id="4" name="Eric Beaser" initials="EB" lastIdx="1" clrIdx="3">
    <p:extLst>
      <p:ext uri="{19B8F6BF-5375-455C-9EA6-DF929625EA0E}">
        <p15:presenceInfo xmlns:p15="http://schemas.microsoft.com/office/powerpoint/2012/main" userId="Eric Bea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F"/>
    <a:srgbClr val="B8FF26"/>
    <a:srgbClr val="00FF00"/>
    <a:srgbClr val="99FFCC"/>
    <a:srgbClr val="008BEA"/>
    <a:srgbClr val="191A1A"/>
    <a:srgbClr val="999999"/>
    <a:srgbClr val="656162"/>
    <a:srgbClr val="A19289"/>
    <a:srgbClr val="9998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780415-37F7-41A6-8AFF-84A17EE2721C}">
  <a:tblStyle styleId="{F7780415-37F7-41A6-8AFF-84A17EE2721C}" styleName="SpaceX Table">
    <a:wholeTbl>
      <a:tcTxStyle>
        <a:fontRef idx="minor">
          <a:scrgbClr r="0" g="0" b="0"/>
        </a:fontRef>
        <a:schemeClr val="tx1"/>
      </a:tcTxStyle>
      <a:tcStyle>
        <a:tcBdr>
          <a:left>
            <a:ln>
              <a:noFill/>
            </a:ln>
          </a:left>
          <a:right>
            <a:ln>
              <a:noFill/>
            </a:ln>
          </a:right>
          <a:top>
            <a:ln>
              <a:noFill/>
            </a:ln>
          </a:top>
          <a:bottom>
            <a:ln>
              <a:noFill/>
            </a:ln>
          </a:bottom>
          <a:insideH>
            <a:ln w="12700" cmpd="sng">
              <a:solidFill>
                <a:schemeClr val="tx1"/>
              </a:solidFill>
            </a:ln>
          </a:insideH>
          <a:insideV>
            <a:ln>
              <a:noFill/>
            </a:ln>
          </a:insideV>
        </a:tcBdr>
        <a:fill>
          <a:noFill/>
        </a:fill>
      </a:tcStyle>
    </a:wholeTbl>
    <a:band1H>
      <a:tcStyle>
        <a:tcBdr/>
        <a:fill>
          <a:no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64" autoAdjust="0"/>
    <p:restoredTop sz="86601" autoAdjust="0"/>
  </p:normalViewPr>
  <p:slideViewPr>
    <p:cSldViewPr snapToGrid="0">
      <p:cViewPr varScale="1">
        <p:scale>
          <a:sx n="111" d="100"/>
          <a:sy n="111" d="100"/>
        </p:scale>
        <p:origin x="1134" y="318"/>
      </p:cViewPr>
      <p:guideLst>
        <p:guide orient="horz" pos="1621"/>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microsoft.com/office/2018/10/relationships/authors" Target="author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7992CFB9-8407-465F-A0AF-C7870A731649}" type="datetimeFigureOut">
              <a:rPr lang="en-US" smtClean="0">
                <a:latin typeface="Arial" panose="020B0604020202020204" pitchFamily="34" charset="0"/>
              </a:rPr>
              <a:t>10/23/2025</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F9623973-3BE5-43EE-A7A0-D41DAEEEE617}"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3847009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atin typeface="Arial" panose="020B0604020202020204" pitchFamily="34" charset="0"/>
              </a:defRPr>
            </a:lvl1pPr>
          </a:lstStyle>
          <a:p>
            <a:fld id="{7BE71A36-0D75-41B1-8DB6-CA600CD107CA}" type="datetimeFigureOut">
              <a:rPr lang="en-US" smtClean="0"/>
              <a:pPr/>
              <a:t>10/23/2025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atin typeface="Arial" panose="020B0604020202020204" pitchFamily="34" charset="0"/>
              </a:defRPr>
            </a:lvl1pPr>
          </a:lstStyle>
          <a:p>
            <a:fld id="{1D8FC15E-5CEC-4EE4-B1D4-314AA725371E}" type="slidenum">
              <a:rPr lang="en-US" smtClean="0"/>
              <a:pPr/>
              <a:t>‹#›</a:t>
            </a:fld>
            <a:endParaRPr lang="en-US"/>
          </a:p>
        </p:txBody>
      </p:sp>
    </p:spTree>
    <p:extLst>
      <p:ext uri="{BB962C8B-B14F-4D97-AF65-F5344CB8AC3E}">
        <p14:creationId xmlns:p14="http://schemas.microsoft.com/office/powerpoint/2010/main" val="2755083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BEA8C-42D9-A68C-86C3-88EAF3010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01A37-1E7C-1E4D-4455-E60772829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68A99-0879-112C-DAE7-1A2DB88D43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1A79F4-A1F6-C1E4-E4F0-CECA6EE1AEAE}"/>
              </a:ext>
            </a:extLst>
          </p:cNvPr>
          <p:cNvSpPr>
            <a:spLocks noGrp="1"/>
          </p:cNvSpPr>
          <p:nvPr>
            <p:ph type="sldNum" sz="quarter" idx="5"/>
          </p:nvPr>
        </p:nvSpPr>
        <p:spPr/>
        <p:txBody>
          <a:bodyPr/>
          <a:lstStyle/>
          <a:p>
            <a:fld id="{986F4D2C-010A-F14B-8C9D-9BA1D14AF93E}" type="slidenum">
              <a:rPr lang="en-US" smtClean="0"/>
              <a:t>1</a:t>
            </a:fld>
            <a:endParaRPr lang="en-US"/>
          </a:p>
        </p:txBody>
      </p:sp>
    </p:spTree>
    <p:extLst>
      <p:ext uri="{BB962C8B-B14F-4D97-AF65-F5344CB8AC3E}">
        <p14:creationId xmlns:p14="http://schemas.microsoft.com/office/powerpoint/2010/main" val="3186582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58BC-6D41-F16D-0FB3-9C21B002C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77218-650F-8674-544F-BF2EB2954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78FB5-1533-D4AB-86F2-A074486B8F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AFAD67-7749-E0A1-AE52-33B989DBE6FE}"/>
              </a:ext>
            </a:extLst>
          </p:cNvPr>
          <p:cNvSpPr>
            <a:spLocks noGrp="1"/>
          </p:cNvSpPr>
          <p:nvPr>
            <p:ph type="sldNum" sz="quarter" idx="5"/>
          </p:nvPr>
        </p:nvSpPr>
        <p:spPr/>
        <p:txBody>
          <a:bodyPr/>
          <a:lstStyle/>
          <a:p>
            <a:fld id="{986F4D2C-010A-F14B-8C9D-9BA1D14AF93E}" type="slidenum">
              <a:rPr lang="en-US" smtClean="0"/>
              <a:t>10</a:t>
            </a:fld>
            <a:endParaRPr lang="en-US"/>
          </a:p>
        </p:txBody>
      </p:sp>
    </p:spTree>
    <p:extLst>
      <p:ext uri="{BB962C8B-B14F-4D97-AF65-F5344CB8AC3E}">
        <p14:creationId xmlns:p14="http://schemas.microsoft.com/office/powerpoint/2010/main" val="257305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F4D2C-010A-F14B-8C9D-9BA1D14AF93E}" type="slidenum">
              <a:rPr lang="en-US" smtClean="0"/>
              <a:t>11</a:t>
            </a:fld>
            <a:endParaRPr lang="en-US"/>
          </a:p>
        </p:txBody>
      </p:sp>
    </p:spTree>
    <p:extLst>
      <p:ext uri="{BB962C8B-B14F-4D97-AF65-F5344CB8AC3E}">
        <p14:creationId xmlns:p14="http://schemas.microsoft.com/office/powerpoint/2010/main" val="299789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F4D2C-010A-F14B-8C9D-9BA1D14AF93E}" type="slidenum">
              <a:rPr lang="en-US" smtClean="0"/>
              <a:t>12</a:t>
            </a:fld>
            <a:endParaRPr lang="en-US"/>
          </a:p>
        </p:txBody>
      </p:sp>
    </p:spTree>
    <p:extLst>
      <p:ext uri="{BB962C8B-B14F-4D97-AF65-F5344CB8AC3E}">
        <p14:creationId xmlns:p14="http://schemas.microsoft.com/office/powerpoint/2010/main" val="211061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986F4D2C-010A-F14B-8C9D-9BA1D14AF93E}" type="slidenum">
              <a:rPr lang="en-US" smtClean="0"/>
              <a:t>13</a:t>
            </a:fld>
            <a:endParaRPr lang="en-US"/>
          </a:p>
        </p:txBody>
      </p:sp>
    </p:spTree>
    <p:extLst>
      <p:ext uri="{BB962C8B-B14F-4D97-AF65-F5344CB8AC3E}">
        <p14:creationId xmlns:p14="http://schemas.microsoft.com/office/powerpoint/2010/main" val="388532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B613-A4F7-CD45-FBC2-F18DB3B2A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C4A9A-AAAD-6AE3-E049-7241E6DC2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36A53-AEEA-15DE-627D-8ECF7A17F2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12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183F5-0DC9-7F8F-D7A7-33577DBBB4A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32F4F8-9EC8-4300-CC54-72CA28233B3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3EE604C8-09BC-A8B2-71B2-1663ECC43C5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1534D215-4EF3-F0DC-2551-AD4F0B6B890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5C66224-9939-5F9C-9B23-4F5AE98BE4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EC39699-7760-362E-67EA-93776AEF28C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EF8C6D1-F31D-1332-3699-2C082140E79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3871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C669C9B-0B9A-4CD1-A5B1-D0E535D46ED1}" type="slidenum">
              <a:rPr lang="en-US" smtClean="0"/>
              <a:t>2</a:t>
            </a:fld>
            <a:endParaRPr lang="en-US"/>
          </a:p>
        </p:txBody>
      </p:sp>
    </p:spTree>
    <p:extLst>
      <p:ext uri="{BB962C8B-B14F-4D97-AF65-F5344CB8AC3E}">
        <p14:creationId xmlns:p14="http://schemas.microsoft.com/office/powerpoint/2010/main" val="3249111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69C9B-0B9A-4CD1-A5B1-D0E535D46ED1}" type="slidenum">
              <a:rPr lang="en-US" smtClean="0"/>
              <a:t>21</a:t>
            </a:fld>
            <a:endParaRPr lang="en-US"/>
          </a:p>
        </p:txBody>
      </p:sp>
    </p:spTree>
    <p:extLst>
      <p:ext uri="{BB962C8B-B14F-4D97-AF65-F5344CB8AC3E}">
        <p14:creationId xmlns:p14="http://schemas.microsoft.com/office/powerpoint/2010/main" val="245082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69C9B-0B9A-4CD1-A5B1-D0E535D46ED1}" type="slidenum">
              <a:rPr lang="en-US" smtClean="0"/>
              <a:t>22</a:t>
            </a:fld>
            <a:endParaRPr lang="en-US"/>
          </a:p>
        </p:txBody>
      </p:sp>
    </p:spTree>
    <p:extLst>
      <p:ext uri="{BB962C8B-B14F-4D97-AF65-F5344CB8AC3E}">
        <p14:creationId xmlns:p14="http://schemas.microsoft.com/office/powerpoint/2010/main" val="204590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B1DB-F73F-D458-01BA-7CEC0D69F55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F38EE-4B6F-317D-719E-81E7FAD36BC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226A34F3-5D09-EDB7-7E89-CD1543F4E72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77906C27-10FB-058E-E77B-E4C903C06B3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2F3E00-5515-25BD-960D-C0EDFF6B6F4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1122B6B-971E-D62F-8B31-C014E7D9C8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9225CAA-BBB6-F270-0CE3-F6E39618A85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13115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56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1DE9-8E29-EAEA-838D-A47480B37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045D1-D9BE-D1A6-38FB-E89C9FEBC5A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CA067EE-C35B-A1FD-18CE-C4A1FF86D687}"/>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8CAFB5B-023A-CEA3-6BC8-7422D620E280}"/>
              </a:ext>
            </a:extLst>
          </p:cNvPr>
          <p:cNvSpPr>
            <a:spLocks noGrp="1"/>
          </p:cNvSpPr>
          <p:nvPr>
            <p:ph type="sldNum" sz="quarter" idx="5"/>
          </p:nvPr>
        </p:nvSpPr>
        <p:spPr/>
        <p:txBody>
          <a:bodyPr/>
          <a:lstStyle/>
          <a:p>
            <a:fld id="{AC669C9B-0B9A-4CD1-A5B1-D0E535D46ED1}" type="slidenum">
              <a:rPr lang="en-US" smtClean="0"/>
              <a:t>28</a:t>
            </a:fld>
            <a:endParaRPr lang="en-US"/>
          </a:p>
        </p:txBody>
      </p:sp>
    </p:spTree>
    <p:extLst>
      <p:ext uri="{BB962C8B-B14F-4D97-AF65-F5344CB8AC3E}">
        <p14:creationId xmlns:p14="http://schemas.microsoft.com/office/powerpoint/2010/main" val="1608071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357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3006-DAD2-B398-14BD-E215C4919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16CD6-9C34-2436-0CAC-292884D91E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6E5167D-908D-71B4-7EEF-32F94B1E994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9F2CDA3-9EF2-8150-098C-220732E7883B}"/>
              </a:ext>
            </a:extLst>
          </p:cNvPr>
          <p:cNvSpPr>
            <a:spLocks noGrp="1"/>
          </p:cNvSpPr>
          <p:nvPr>
            <p:ph type="sldNum" sz="quarter" idx="5"/>
          </p:nvPr>
        </p:nvSpPr>
        <p:spPr/>
        <p:txBody>
          <a:bodyPr/>
          <a:lstStyle/>
          <a:p>
            <a:fld id="{AC669C9B-0B9A-4CD1-A5B1-D0E535D46ED1}" type="slidenum">
              <a:rPr lang="en-US" smtClean="0"/>
              <a:t>3</a:t>
            </a:fld>
            <a:endParaRPr lang="en-US"/>
          </a:p>
        </p:txBody>
      </p:sp>
    </p:spTree>
    <p:extLst>
      <p:ext uri="{BB962C8B-B14F-4D97-AF65-F5344CB8AC3E}">
        <p14:creationId xmlns:p14="http://schemas.microsoft.com/office/powerpoint/2010/main" val="363095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700D-790B-1D0B-C27E-5E66E7A27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5E7FB-11FF-7C08-BD9D-6376D7F730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E1AC0CA-A7BE-EC0C-6B52-FFDFD27A1907}"/>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ABF8085D-F297-6C91-9B15-A4F2BCB3F9B5}"/>
              </a:ext>
            </a:extLst>
          </p:cNvPr>
          <p:cNvSpPr>
            <a:spLocks noGrp="1"/>
          </p:cNvSpPr>
          <p:nvPr>
            <p:ph type="sldNum" sz="quarter" idx="5"/>
          </p:nvPr>
        </p:nvSpPr>
        <p:spPr/>
        <p:txBody>
          <a:bodyPr/>
          <a:lstStyle/>
          <a:p>
            <a:fld id="{AC669C9B-0B9A-4CD1-A5B1-D0E535D46ED1}" type="slidenum">
              <a:rPr lang="en-US" smtClean="0"/>
              <a:t>4</a:t>
            </a:fld>
            <a:endParaRPr lang="en-US"/>
          </a:p>
        </p:txBody>
      </p:sp>
    </p:spTree>
    <p:extLst>
      <p:ext uri="{BB962C8B-B14F-4D97-AF65-F5344CB8AC3E}">
        <p14:creationId xmlns:p14="http://schemas.microsoft.com/office/powerpoint/2010/main" val="377716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48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511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F4D2C-010A-F14B-8C9D-9BA1D14AF93E}" type="slidenum">
              <a:rPr lang="en-US" smtClean="0"/>
              <a:t>9</a:t>
            </a:fld>
            <a:endParaRPr lang="en-US"/>
          </a:p>
        </p:txBody>
      </p:sp>
    </p:spTree>
    <p:extLst>
      <p:ext uri="{BB962C8B-B14F-4D97-AF65-F5344CB8AC3E}">
        <p14:creationId xmlns:p14="http://schemas.microsoft.com/office/powerpoint/2010/main" val="271250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24860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2282122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3643608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1" cy="1087040"/>
          </a:xfrm>
          <a:solidFill>
            <a:schemeClr val="bg1">
              <a:alpha val="79000"/>
            </a:schemeClr>
          </a:solidFill>
        </p:spPr>
        <p:txBody>
          <a:bodyPr rIns="137160" anchor="ctr">
            <a:noAutofit/>
          </a:bodyPr>
          <a:lstStyle>
            <a:lvl1pPr marL="0" indent="0" algn="l">
              <a:buNone/>
              <a:defRPr sz="1013" b="1" i="0" baseline="0">
                <a:solidFill>
                  <a:schemeClr val="tx1"/>
                </a:solidFill>
                <a:latin typeface="Arial" panose="020B0604020202020204" pitchFamily="34" charset="0"/>
                <a:cs typeface="Arial" panose="020B0604020202020204" pitchFamily="34" charset="0"/>
              </a:defRPr>
            </a:lvl1pPr>
            <a:lvl2pPr>
              <a:defRPr sz="1013">
                <a:solidFill>
                  <a:schemeClr val="tx1"/>
                </a:solidFill>
              </a:defRPr>
            </a:lvl2pPr>
            <a:lvl3pPr>
              <a:defRPr sz="1013">
                <a:solidFill>
                  <a:schemeClr val="tx1"/>
                </a:solidFill>
              </a:defRPr>
            </a:lvl3pPr>
            <a:lvl4pPr>
              <a:defRPr sz="1013">
                <a:solidFill>
                  <a:schemeClr val="tx1"/>
                </a:solidFill>
              </a:defRPr>
            </a:lvl4pPr>
            <a:lvl5pPr>
              <a:defRPr sz="1013">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81550"/>
            <a:ext cx="355397" cy="145423"/>
          </a:xfrm>
          <a:prstGeom prst="rect">
            <a:avLst/>
          </a:prstGeom>
        </p:spPr>
      </p:pic>
    </p:spTree>
    <p:extLst>
      <p:ext uri="{BB962C8B-B14F-4D97-AF65-F5344CB8AC3E}">
        <p14:creationId xmlns:p14="http://schemas.microsoft.com/office/powerpoint/2010/main" val="3677787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443"/>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443"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506"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506"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72331" indent="-72331">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40806055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5"/>
            <a:ext cx="2560320" cy="3228975"/>
          </a:xfrm>
        </p:spPr>
        <p:txBody>
          <a:bodyPr>
            <a:normAutofit/>
          </a:bodyPr>
          <a:lstStyle>
            <a:lvl1pPr>
              <a:defRPr sz="443"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2"/>
            <a:ext cx="2560320" cy="390525"/>
          </a:xfrm>
        </p:spPr>
        <p:txBody>
          <a:bodyPr>
            <a:normAutofit/>
          </a:bodyPr>
          <a:lstStyle>
            <a:lvl1pPr marL="0" indent="0" algn="ctr">
              <a:buNone/>
              <a:defRPr sz="506"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1" y="1247776"/>
            <a:ext cx="2560320" cy="3228975"/>
          </a:xfrm>
        </p:spPr>
        <p:txBody>
          <a:bodyPr>
            <a:normAutofit/>
          </a:bodyPr>
          <a:lstStyle>
            <a:lvl1pPr>
              <a:defRPr sz="443"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1" y="857253"/>
            <a:ext cx="2560320" cy="390525"/>
          </a:xfrm>
        </p:spPr>
        <p:txBody>
          <a:bodyPr>
            <a:normAutofit/>
          </a:bodyPr>
          <a:lstStyle>
            <a:lvl1pPr marL="0" indent="0" algn="ctr">
              <a:buNone/>
              <a:defRPr sz="506"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6"/>
            <a:ext cx="2560320" cy="3228975"/>
          </a:xfrm>
        </p:spPr>
        <p:txBody>
          <a:bodyPr>
            <a:normAutofit/>
          </a:bodyPr>
          <a:lstStyle>
            <a:lvl1pPr>
              <a:defRPr sz="443"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3"/>
            <a:ext cx="2560320" cy="390525"/>
          </a:xfrm>
        </p:spPr>
        <p:txBody>
          <a:bodyPr>
            <a:normAutofit/>
          </a:bodyPr>
          <a:lstStyle>
            <a:lvl1pPr marL="0" indent="0" algn="ctr">
              <a:buNone/>
              <a:defRPr sz="506" b="1" baseline="0">
                <a:latin typeface="+mj-lt"/>
              </a:defRPr>
            </a:lvl1pPr>
          </a:lstStyle>
          <a:p>
            <a:pPr lvl="0"/>
            <a:r>
              <a:rPr lang="en-US"/>
              <a:t>LARGE CAPTION</a:t>
            </a:r>
          </a:p>
        </p:txBody>
      </p:sp>
    </p:spTree>
    <p:extLst>
      <p:ext uri="{BB962C8B-B14F-4D97-AF65-F5344CB8AC3E}">
        <p14:creationId xmlns:p14="http://schemas.microsoft.com/office/powerpoint/2010/main" val="30719783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2"/>
            <a:ext cx="3886201" cy="3619499"/>
          </a:xfrm>
        </p:spPr>
        <p:txBody>
          <a:bodyPr/>
          <a:lstStyle>
            <a:lvl1pPr>
              <a:defRPr sz="570">
                <a:solidFill>
                  <a:schemeClr val="tx1"/>
                </a:solidFill>
              </a:defRPr>
            </a:lvl1pPr>
            <a:lvl2pPr marL="145163" indent="-54750">
              <a:tabLst/>
              <a:defRPr sz="443"/>
            </a:lvl2pPr>
            <a:lvl3pPr marL="236078" indent="-54750">
              <a:tabLst/>
              <a:defRPr sz="443"/>
            </a:lvl3pPr>
            <a:lvl4pPr marL="345077" indent="-56760">
              <a:tabLst/>
              <a:defRPr sz="443"/>
            </a:lvl4pPr>
            <a:lvl5pPr>
              <a:defRPr sz="570"/>
            </a:lvl5pPr>
            <a:lvl6pPr>
              <a:defRPr sz="570"/>
            </a:lvl6pPr>
            <a:lvl7pPr>
              <a:defRPr sz="570"/>
            </a:lvl7pPr>
            <a:lvl8pPr>
              <a:defRPr sz="570"/>
            </a:lvl8pPr>
            <a:lvl9pPr>
              <a:defRPr sz="57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599" y="857252"/>
            <a:ext cx="3886201" cy="3619499"/>
          </a:xfrm>
        </p:spPr>
        <p:txBody>
          <a:bodyPr/>
          <a:lstStyle>
            <a:lvl1pPr>
              <a:defRPr sz="570">
                <a:solidFill>
                  <a:schemeClr val="tx1"/>
                </a:solidFill>
              </a:defRPr>
            </a:lvl1pPr>
            <a:lvl2pPr marL="145163" indent="-54750">
              <a:tabLst/>
              <a:defRPr sz="443"/>
            </a:lvl2pPr>
            <a:lvl3pPr marL="236078" indent="-54750">
              <a:tabLst/>
              <a:defRPr sz="443"/>
            </a:lvl3pPr>
            <a:lvl4pPr marL="326994" indent="-56760">
              <a:tabLst/>
              <a:defRPr sz="443"/>
            </a:lvl4pPr>
            <a:lvl5pPr>
              <a:defRPr sz="570"/>
            </a:lvl5pPr>
            <a:lvl6pPr>
              <a:defRPr sz="570"/>
            </a:lvl6pPr>
            <a:lvl7pPr>
              <a:defRPr sz="570"/>
            </a:lvl7pPr>
            <a:lvl8pPr>
              <a:defRPr sz="570"/>
            </a:lvl8pPr>
            <a:lvl9pPr>
              <a:defRPr sz="57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56573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1876519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1"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8999" y="854528"/>
            <a:ext cx="1447801" cy="3622222"/>
          </a:xfrm>
        </p:spPr>
        <p:txBody>
          <a:bodyPr>
            <a:noAutofit/>
          </a:bodyPr>
          <a:lstStyle>
            <a:lvl1pPr marL="0" indent="0">
              <a:buNone/>
              <a:defRPr sz="443" b="1"/>
            </a:lvl1pPr>
            <a:lvl2pPr>
              <a:defRPr sz="506" b="1"/>
            </a:lvl2pPr>
            <a:lvl3pPr>
              <a:defRPr sz="506" b="1"/>
            </a:lvl3pPr>
            <a:lvl4pPr>
              <a:defRPr sz="443" b="1"/>
            </a:lvl4pPr>
            <a:lvl5pPr>
              <a:defRPr sz="380" b="1"/>
            </a:lvl5pPr>
          </a:lstStyle>
          <a:p>
            <a:pPr lvl="0"/>
            <a:r>
              <a:rPr lang="en-US"/>
              <a:t>SMALL CAPTION</a:t>
            </a:r>
          </a:p>
        </p:txBody>
      </p:sp>
    </p:spTree>
    <p:extLst>
      <p:ext uri="{BB962C8B-B14F-4D97-AF65-F5344CB8AC3E}">
        <p14:creationId xmlns:p14="http://schemas.microsoft.com/office/powerpoint/2010/main" val="38718003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144661" indent="-144661">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5" y="857250"/>
            <a:ext cx="2133598" cy="173124"/>
          </a:xfrm>
        </p:spPr>
        <p:txBody>
          <a:bodyPr>
            <a:noAutofit/>
          </a:bodyPr>
          <a:lstStyle>
            <a:lvl1pPr marL="0" indent="0" algn="r">
              <a:buNone/>
              <a:defRPr sz="285" b="0" baseline="0">
                <a:solidFill>
                  <a:schemeClr val="tx1"/>
                </a:solidFill>
              </a:defRPr>
            </a:lvl1pPr>
            <a:lvl2pPr>
              <a:defRPr sz="285" b="0">
                <a:solidFill>
                  <a:schemeClr val="tx1"/>
                </a:solidFill>
              </a:defRPr>
            </a:lvl2pPr>
            <a:lvl3pPr>
              <a:defRPr sz="285" b="0">
                <a:solidFill>
                  <a:schemeClr val="tx1"/>
                </a:solidFill>
              </a:defRPr>
            </a:lvl3pPr>
            <a:lvl4pPr>
              <a:defRPr sz="285" b="0">
                <a:solidFill>
                  <a:schemeClr val="tx1"/>
                </a:solidFill>
              </a:defRPr>
            </a:lvl4pPr>
            <a:lvl5pPr>
              <a:defRPr sz="285"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1740280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35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3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7340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229600" cy="400110"/>
          </a:xfrm>
          <a:prstGeom prst="rect">
            <a:avLst/>
          </a:prstGeom>
          <a:noFill/>
        </p:spPr>
        <p:txBody>
          <a:bodyPr wrap="square" rtlCol="0">
            <a:spAutoFit/>
          </a:bodyPr>
          <a:lstStyle/>
          <a:p>
            <a:r>
              <a:rPr lang="en-US" sz="500" b="0" i="0" u="none" strike="noStrike" kern="1200">
                <a:solidFill>
                  <a:schemeClr val="bg1">
                    <a:lumMod val="65000"/>
                  </a:schemeClr>
                </a:solidFill>
                <a:effectLst/>
                <a:latin typeface="+mn-lt"/>
                <a:ea typeface="+mn-ea"/>
                <a:cs typeface="+mn-cs"/>
              </a:rPr>
              <a:t>SPACEX PROPRIETARY &amp; CONFIDENTIAL INFORMATION</a:t>
            </a:r>
          </a:p>
          <a:p>
            <a:r>
              <a:rPr lang="en-US" sz="500" b="0" i="0" u="none" strike="noStrike" kern="1200">
                <a:solidFill>
                  <a:schemeClr val="bg1">
                    <a:lumMod val="65000"/>
                  </a:schemeClr>
                </a:solidFill>
                <a:effectLst/>
                <a:latin typeface="+mn-lt"/>
                <a:ea typeface="+mn-ea"/>
                <a:cs typeface="+mn-cs"/>
              </a:rPr>
              <a:t> </a:t>
            </a:r>
          </a:p>
          <a:p>
            <a:r>
              <a:rPr lang="en-US" sz="500" b="0" i="0" u="none" strike="noStrike" kern="1200">
                <a:solidFill>
                  <a:schemeClr val="bg1">
                    <a:lumMod val="65000"/>
                  </a:schemeClr>
                </a:solidFill>
                <a:effectLst/>
                <a:latin typeface="+mn-lt"/>
                <a:ea typeface="+mn-ea"/>
                <a:cs typeface="+mn-cs"/>
              </a:rPr>
              <a:t>U.S. EXPORT CONTROLLED: This document may contain U.S. export-controlled information (ITAR or EAR).  The export, reexport, transfer or retransfer of this document to any other company, entity, person, or destination, or for any use or purpose other than that for which the document was provided by SpaceX is prohibited without prior written approval from SpaceX and authorization under applicable export control laws. </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7311930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43078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40310784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3107245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1137366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882972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7193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484731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2383571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23223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176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468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09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229600" cy="400110"/>
          </a:xfrm>
          <a:prstGeom prst="rect">
            <a:avLst/>
          </a:prstGeom>
          <a:noFill/>
        </p:spPr>
        <p:txBody>
          <a:bodyPr wrap="square" rtlCol="0">
            <a:spAutoFit/>
          </a:bodyPr>
          <a:lstStyle/>
          <a:p>
            <a:r>
              <a:rPr lang="en-US" sz="500" b="0" i="0" u="none" strike="noStrike" kern="1200">
                <a:solidFill>
                  <a:schemeClr val="bg1">
                    <a:lumMod val="65000"/>
                  </a:schemeClr>
                </a:solidFill>
                <a:effectLst/>
                <a:latin typeface="+mn-lt"/>
                <a:ea typeface="+mn-ea"/>
                <a:cs typeface="+mn-cs"/>
              </a:rPr>
              <a:t>SPACEX PROPRIETARY &amp; CONFIDENTIAL INFORMATION</a:t>
            </a:r>
          </a:p>
          <a:p>
            <a:r>
              <a:rPr lang="en-US" sz="500" b="0" i="0" u="none" strike="noStrike" kern="1200">
                <a:solidFill>
                  <a:schemeClr val="bg1">
                    <a:lumMod val="65000"/>
                  </a:schemeClr>
                </a:solidFill>
                <a:effectLst/>
                <a:latin typeface="+mn-lt"/>
                <a:ea typeface="+mn-ea"/>
                <a:cs typeface="+mn-cs"/>
              </a:rPr>
              <a:t> </a:t>
            </a:r>
          </a:p>
          <a:p>
            <a:r>
              <a:rPr lang="en-US" sz="500" b="0" i="0" u="none" strike="noStrike" kern="1200">
                <a:solidFill>
                  <a:schemeClr val="bg1">
                    <a:lumMod val="65000"/>
                  </a:schemeClr>
                </a:solidFill>
                <a:effectLst/>
                <a:latin typeface="+mn-lt"/>
                <a:ea typeface="+mn-ea"/>
                <a:cs typeface="+mn-cs"/>
              </a:rPr>
              <a:t>U.S. EXPORT CONTROLLED: This document may contain U.S. export-controlled information (ITAR or EAR).  The export, reexport, transfer or retransfer of this document to any other company, entity, person, or destination, or for any use or purpose other than that for which the document was provided by SpaceX is prohibited without prior written approval from SpaceX and authorization under applicable export control laws. </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2836812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4814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2216996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751551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19292230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3472551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79996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49302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noChangeArrowheads="1"/>
          </p:cNvSpPr>
          <p:nvPr>
            <p:ph type="dt" sz="half" idx="10"/>
          </p:nvPr>
        </p:nvSpPr>
        <p:spPr>
          <a:xfrm>
            <a:off x="457200" y="4686300"/>
            <a:ext cx="990600" cy="342900"/>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1143000" y="3371850"/>
            <a:ext cx="4581524" cy="27384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5495924" y="4762068"/>
            <a:ext cx="752477" cy="273844"/>
          </a:xfrm>
          <a:prstGeom prst="rect">
            <a:avLst/>
          </a:prstGeom>
          <a:ln/>
        </p:spPr>
        <p:txBody>
          <a:bodyPr/>
          <a:lstStyle>
            <a:lvl1pPr>
              <a:defRPr/>
            </a:lvl1pPr>
          </a:lstStyle>
          <a:p>
            <a:pPr>
              <a:defRPr/>
            </a:pPr>
            <a:fld id="{266FC8C5-0D08-4D3D-B93C-2B88CF607BFD}" type="slidenum">
              <a:rPr lang="en-US"/>
              <a:pPr>
                <a:defRPr/>
              </a:pPr>
              <a:t>‹#›</a:t>
            </a:fld>
            <a:endParaRPr lang="en-US"/>
          </a:p>
        </p:txBody>
      </p:sp>
    </p:spTree>
    <p:extLst>
      <p:ext uri="{BB962C8B-B14F-4D97-AF65-F5344CB8AC3E}">
        <p14:creationId xmlns:p14="http://schemas.microsoft.com/office/powerpoint/2010/main" val="1418549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18607086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2981839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46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4720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34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560283-BD2F-E779-B8DD-6E0293E85353}"/>
              </a:ext>
            </a:extLst>
          </p:cNvPr>
          <p:cNvSpPr>
            <a:spLocks noGrp="1"/>
          </p:cNvSpPr>
          <p:nvPr>
            <p:ph type="sldNum" sz="quarter" idx="12"/>
          </p:nvPr>
        </p:nvSpPr>
        <p:spPr>
          <a:xfrm>
            <a:off x="7468906" y="4804266"/>
            <a:ext cx="1275044" cy="273844"/>
          </a:xfrm>
          <a:prstGeom prst="rect">
            <a:avLst/>
          </a:prstGeom>
        </p:spPr>
        <p:txBody>
          <a:bodyPr rIns="0"/>
          <a:lstStyle>
            <a:lvl1pPr>
              <a:defRPr sz="600" b="0" i="0">
                <a:solidFill>
                  <a:schemeClr val="bg1"/>
                </a:solidFill>
                <a:latin typeface="DINPro" panose="020B0504020101020102" pitchFamily="34" charset="0"/>
              </a:defRPr>
            </a:lvl1pPr>
          </a:lstStyle>
          <a:p>
            <a:fld id="{1FCD0E07-D9FC-4B47-A6B2-EB40B08AA007}" type="slidenum">
              <a:rPr lang="en-US" smtClean="0"/>
              <a:pPr/>
              <a:t>‹#›</a:t>
            </a:fld>
            <a:endParaRPr lang="en-US"/>
          </a:p>
        </p:txBody>
      </p:sp>
      <p:pic>
        <p:nvPicPr>
          <p:cNvPr id="10" name="Graphic 9">
            <a:extLst>
              <a:ext uri="{FF2B5EF4-FFF2-40B4-BE49-F238E27FC236}">
                <a16:creationId xmlns:a16="http://schemas.microsoft.com/office/drawing/2014/main" id="{48252763-3B8E-2149-2099-5D7E088526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050" y="4857750"/>
            <a:ext cx="342900" cy="134178"/>
          </a:xfrm>
          <a:prstGeom prst="rect">
            <a:avLst/>
          </a:prstGeom>
        </p:spPr>
      </p:pic>
    </p:spTree>
    <p:extLst>
      <p:ext uri="{BB962C8B-B14F-4D97-AF65-F5344CB8AC3E}">
        <p14:creationId xmlns:p14="http://schemas.microsoft.com/office/powerpoint/2010/main" val="636789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E2402F3-67E5-C179-105C-0D2B0031E7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350" y="2478040"/>
            <a:ext cx="1543050" cy="183074"/>
          </a:xfrm>
          <a:prstGeom prst="rect">
            <a:avLst/>
          </a:prstGeom>
        </p:spPr>
      </p:pic>
    </p:spTree>
    <p:extLst>
      <p:ext uri="{BB962C8B-B14F-4D97-AF65-F5344CB8AC3E}">
        <p14:creationId xmlns:p14="http://schemas.microsoft.com/office/powerpoint/2010/main" val="9738552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solidFill>
          <a:schemeClr val="bg1"/>
        </a:solidFill>
        <a:effectLst/>
      </p:bgPr>
    </p:bg>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D-DIN" panose="020B0504030202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781550"/>
            <a:ext cx="8305800" cy="307777"/>
          </a:xfrm>
          <a:prstGeom prst="rect">
            <a:avLst/>
          </a:prstGeom>
          <a:noFill/>
        </p:spPr>
        <p:txBody>
          <a:bodyPr wrap="square" rtlCol="0">
            <a:spAutoFit/>
          </a:bodyPr>
          <a:lstStyle/>
          <a:p>
            <a:r>
              <a:rPr lang="en-US" sz="700" b="1" i="0" u="none" strike="noStrike" kern="1200">
                <a:solidFill>
                  <a:schemeClr val="tx1"/>
                </a:solidFill>
                <a:effectLst/>
                <a:latin typeface="D-DIN" panose="020B0504030202030204" pitchFamily="34" charset="0"/>
                <a:ea typeface="+mn-ea"/>
                <a:cs typeface="+mn-cs"/>
              </a:rPr>
              <a:t>Proprietary Notice: </a:t>
            </a:r>
            <a:r>
              <a:rPr lang="en-US" sz="700" b="0" i="0" u="none" strike="noStrike" kern="1200">
                <a:solidFill>
                  <a:schemeClr val="tx1"/>
                </a:solidFill>
                <a:effectLst/>
                <a:latin typeface="D-DIN" panose="020B0504030202030204" pitchFamily="34" charset="0"/>
                <a:ea typeface="+mn-ea"/>
                <a:cs typeface="+mn-cs"/>
              </a:rPr>
              <a:t>This document and the data contained herein constitute PROPRIETARY INFORMATION of Space Exploration Technologies Corp. (SpaceX). They are provided in confidence under existing laws, regulations and/or agreements covering the release of commercial, competition-sensitive and/or proprietary information, and shall be handled accordingly.</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solidFill>
                  <a:schemeClr val="tx1"/>
                </a:solidFill>
                <a:latin typeface="D-DIN" panose="020B0504030202030204" pitchFamily="34" charset="0"/>
              </a:defRPr>
            </a:lvl1pPr>
          </a:lstStyle>
          <a:p>
            <a:pPr lvl="0"/>
            <a:r>
              <a:rPr lang="en-US"/>
              <a:t>Month/Day/Year</a:t>
            </a:r>
          </a:p>
        </p:txBody>
      </p:sp>
    </p:spTree>
    <p:extLst>
      <p:ext uri="{BB962C8B-B14F-4D97-AF65-F5344CB8AC3E}">
        <p14:creationId xmlns:p14="http://schemas.microsoft.com/office/powerpoint/2010/main" val="3357278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38253517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308876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5539537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D-DIN" panose="020B050403020203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32143848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33259730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2358773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000699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23779844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35098295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0940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46891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275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(i)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915263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33422813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39125341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1666770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noFill/>
        </p:spPr>
        <p:txBody>
          <a:bodyPr rIns="137160" anchor="ctr">
            <a:noAutofit/>
          </a:bodyPr>
          <a:lstStyle>
            <a:lvl1pPr marL="0" indent="0" algn="l">
              <a:buNone/>
              <a:defRPr sz="3200" b="1" i="0" baseline="0">
                <a:solidFill>
                  <a:schemeClr val="bg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31664379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24226174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39195471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815154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20078110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3018155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56720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614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21254215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6135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30"/>
            <a:ext cx="6858000" cy="277009"/>
          </a:xfrm>
        </p:spPr>
        <p:txBody>
          <a:bodyPr/>
          <a:lstStyle>
            <a:lvl1pPr marL="0" indent="0" algn="ctr">
              <a:buNone/>
              <a:defRPr sz="1800"/>
            </a:lvl1pPr>
            <a:lvl2pPr marL="342890" indent="0" algn="ctr">
              <a:buNone/>
              <a:defRPr sz="1500"/>
            </a:lvl2pPr>
            <a:lvl3pPr marL="685778" indent="0" algn="ctr">
              <a:buNone/>
              <a:defRPr sz="1350"/>
            </a:lvl3pPr>
            <a:lvl4pPr marL="1028667" indent="0" algn="ctr">
              <a:buNone/>
              <a:defRPr sz="1200"/>
            </a:lvl4pPr>
            <a:lvl5pPr marL="1371556" indent="0" algn="ctr">
              <a:buNone/>
              <a:defRPr sz="1200"/>
            </a:lvl5pPr>
            <a:lvl6pPr marL="1714445" indent="0" algn="ctr">
              <a:buNone/>
              <a:defRPr sz="1200"/>
            </a:lvl6pPr>
            <a:lvl7pPr marL="2057334" indent="0" algn="ctr">
              <a:buNone/>
              <a:defRPr sz="1200"/>
            </a:lvl7pPr>
            <a:lvl8pPr marL="2400224" indent="0" algn="ctr">
              <a:buNone/>
              <a:defRPr sz="1200"/>
            </a:lvl8pPr>
            <a:lvl9pPr marL="274311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SPACEX PROPRIETARY &amp; CONFIDENTIAL. U.S. EXPORT CONTROLLED.</a:t>
            </a:r>
          </a:p>
        </p:txBody>
      </p:sp>
      <p:sp>
        <p:nvSpPr>
          <p:cNvPr id="6" name="Slide Number Placeholder 5"/>
          <p:cNvSpPr>
            <a:spLocks noGrp="1"/>
          </p:cNvSpPr>
          <p:nvPr>
            <p:ph type="sldNum" sz="quarter" idx="12"/>
          </p:nvPr>
        </p:nvSpPr>
        <p:spPr/>
        <p:txBody>
          <a:bodyPr/>
          <a:lstStyle/>
          <a:p>
            <a:fld id="{BA216AAF-39F9-4A46-AFD2-83431707E8A6}" type="slidenum">
              <a:rPr lang="en-US" smtClean="0"/>
              <a:t>‹#›</a:t>
            </a:fld>
            <a:endParaRPr lang="en-US"/>
          </a:p>
        </p:txBody>
      </p:sp>
    </p:spTree>
    <p:extLst>
      <p:ext uri="{BB962C8B-B14F-4D97-AF65-F5344CB8AC3E}">
        <p14:creationId xmlns:p14="http://schemas.microsoft.com/office/powerpoint/2010/main" val="2489841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D1987D-1723-4FB7-80BB-33047B46B644}" type="datetime1">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1B262-4680-48C7-9842-17465D32E6A9}" type="slidenum">
              <a:rPr lang="en-US" smtClean="0"/>
              <a:t>‹#›</a:t>
            </a:fld>
            <a:endParaRPr lang="en-US"/>
          </a:p>
        </p:txBody>
      </p:sp>
    </p:spTree>
    <p:extLst>
      <p:ext uri="{BB962C8B-B14F-4D97-AF65-F5344CB8AC3E}">
        <p14:creationId xmlns:p14="http://schemas.microsoft.com/office/powerpoint/2010/main" val="15467826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1385966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3233704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39346405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11380744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5103340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10314067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30371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40417872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17491373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4111252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1445303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254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60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23631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solidFill>
          <a:schemeClr val="tx1"/>
        </a:solidFill>
        <a:effectLst/>
      </p:bgPr>
    </p:bg>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D-DIN" panose="020B0504030202030204" pitchFamily="34" charset="0"/>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1"/>
            <a:ext cx="8229600" cy="400110"/>
          </a:xfrm>
          <a:prstGeom prst="rect">
            <a:avLst/>
          </a:prstGeom>
          <a:noFill/>
        </p:spPr>
        <p:txBody>
          <a:bodyPr wrap="square" rtlCol="0">
            <a:spAutoFit/>
          </a:bodyPr>
          <a:lstStyle/>
          <a:p>
            <a:r>
              <a:rPr lang="en-US" sz="500" b="0" i="0" u="none" strike="noStrike" kern="1200">
                <a:solidFill>
                  <a:schemeClr val="bg1">
                    <a:lumMod val="65000"/>
                  </a:schemeClr>
                </a:solidFill>
                <a:effectLst/>
                <a:latin typeface="+mn-lt"/>
                <a:ea typeface="+mn-ea"/>
                <a:cs typeface="+mn-cs"/>
              </a:rPr>
              <a:t>SPACEX PROPRIETARY &amp; CONFIDENTIAL INFORMATION</a:t>
            </a:r>
          </a:p>
          <a:p>
            <a:r>
              <a:rPr lang="en-US" sz="500" b="0" i="0" u="none" strike="noStrike" kern="1200">
                <a:solidFill>
                  <a:schemeClr val="bg1">
                    <a:lumMod val="65000"/>
                  </a:schemeClr>
                </a:solidFill>
                <a:effectLst/>
                <a:latin typeface="+mn-lt"/>
                <a:ea typeface="+mn-ea"/>
                <a:cs typeface="+mn-cs"/>
              </a:rPr>
              <a:t> </a:t>
            </a:r>
          </a:p>
          <a:p>
            <a:r>
              <a:rPr lang="en-US" sz="500" b="0" i="0" u="none" strike="noStrike" kern="1200">
                <a:solidFill>
                  <a:schemeClr val="bg1">
                    <a:lumMod val="65000"/>
                  </a:schemeClr>
                </a:solidFill>
                <a:effectLst/>
                <a:latin typeface="+mn-lt"/>
                <a:ea typeface="+mn-ea"/>
                <a:cs typeface="+mn-cs"/>
              </a:rPr>
              <a:t>U.S. EXPORT CONTROLLED: This document may contain U.S. export-controlled information (ITAR or EAR).  The export, reexport, transfer or retransfer of this document to any other company, entity, person, or destination, or for any use or purpose other than that for which the document was provided by SpaceX is prohibited without prior written approval from SpaceX and authorization under applicable export control laws. </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solidFill>
                  <a:schemeClr val="bg1"/>
                </a:solidFill>
                <a:latin typeface="D-DIN" panose="020B0504030202030204" pitchFamily="34" charset="0"/>
              </a:defRPr>
            </a:lvl1pPr>
          </a:lstStyle>
          <a:p>
            <a:pPr lvl="0"/>
            <a:r>
              <a:rPr lang="en-US"/>
              <a:t>Month/Day/Year</a:t>
            </a:r>
          </a:p>
        </p:txBody>
      </p:sp>
      <p:pic>
        <p:nvPicPr>
          <p:cNvPr id="7" name="Picture 6">
            <a:extLst>
              <a:ext uri="{FF2B5EF4-FFF2-40B4-BE49-F238E27FC236}">
                <a16:creationId xmlns:a16="http://schemas.microsoft.com/office/drawing/2014/main" id="{6C9B241A-651E-4D21-8A18-F33E773A5E3B}"/>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pic>
        <p:nvPicPr>
          <p:cNvPr id="8" name="Picture 7">
            <a:extLst>
              <a:ext uri="{FF2B5EF4-FFF2-40B4-BE49-F238E27FC236}">
                <a16:creationId xmlns:a16="http://schemas.microsoft.com/office/drawing/2014/main" id="{F485147F-A947-4765-84BC-46C8855082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48600" y="126043"/>
            <a:ext cx="1333500" cy="666750"/>
          </a:xfrm>
          <a:prstGeom prst="rect">
            <a:avLst/>
          </a:prstGeom>
        </p:spPr>
      </p:pic>
    </p:spTree>
    <p:extLst>
      <p:ext uri="{BB962C8B-B14F-4D97-AF65-F5344CB8AC3E}">
        <p14:creationId xmlns:p14="http://schemas.microsoft.com/office/powerpoint/2010/main" val="33002332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a:defRPr>
                <a:solidFill>
                  <a:schemeClr val="bg1"/>
                </a:solidFill>
              </a:defRPr>
            </a:lvl1pPr>
            <a:lvl2pPr>
              <a:defRPr>
                <a:solidFill>
                  <a:schemeClr val="bg1"/>
                </a:solidFill>
              </a:defRPr>
            </a:lvl2pPr>
            <a:lvl3pPr>
              <a:defRPr>
                <a:solidFill>
                  <a:schemeClr val="bg1"/>
                </a:solidFill>
              </a:defRPr>
            </a:lvl3pPr>
            <a:lvl4pPr marL="1262032" indent="-177796">
              <a:tabLst/>
              <a:defRPr>
                <a:solidFill>
                  <a:schemeClr val="bg1"/>
                </a:solidFill>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0136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bg1"/>
                </a:solidFill>
              </a:defRPr>
            </a:lvl1pPr>
          </a:lstStyle>
          <a:p>
            <a:pPr lvl="0"/>
            <a:r>
              <a:rPr lang="en-US"/>
              <a:t>Click to add text</a:t>
            </a:r>
          </a:p>
        </p:txBody>
      </p:sp>
    </p:spTree>
    <p:extLst>
      <p:ext uri="{BB962C8B-B14F-4D97-AF65-F5344CB8AC3E}">
        <p14:creationId xmlns:p14="http://schemas.microsoft.com/office/powerpoint/2010/main" val="27071667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tx1">
              <a:alpha val="79000"/>
            </a:schemeClr>
          </a:solidFill>
        </p:spPr>
        <p:txBody>
          <a:bodyPr rIns="137160" anchor="ctr">
            <a:noAutofit/>
          </a:bodyPr>
          <a:lstStyle>
            <a:lvl1pPr marL="0" indent="0" algn="l">
              <a:buNone/>
              <a:defRPr sz="3200" b="1" i="0" baseline="0">
                <a:solidFill>
                  <a:schemeClr val="bg1"/>
                </a:solidFill>
                <a:latin typeface="D-DIN" panose="020B050403020203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5" name="Picture 4">
            <a:extLst>
              <a:ext uri="{FF2B5EF4-FFF2-40B4-BE49-F238E27FC236}">
                <a16:creationId xmlns:a16="http://schemas.microsoft.com/office/drawing/2014/main" id="{454EFBF2-2596-4444-B098-DF7BE5A74F2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57200" y="4781551"/>
            <a:ext cx="355398" cy="145423"/>
          </a:xfrm>
          <a:prstGeom prst="rect">
            <a:avLst/>
          </a:prstGeom>
        </p:spPr>
      </p:pic>
    </p:spTree>
    <p:extLst>
      <p:ext uri="{BB962C8B-B14F-4D97-AF65-F5344CB8AC3E}">
        <p14:creationId xmlns:p14="http://schemas.microsoft.com/office/powerpoint/2010/main" val="253882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15568788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594" indent="-228594">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30573668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6"/>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6"/>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10418947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2"/>
            <a:ext cx="3886200" cy="3619499"/>
          </a:xfrm>
        </p:spPr>
        <p:txBody>
          <a:bodyPr/>
          <a:lstStyle>
            <a:lvl1pPr>
              <a:defRPr sz="1800">
                <a:solidFill>
                  <a:schemeClr val="tx1"/>
                </a:solidFill>
              </a:defRPr>
            </a:lvl1pPr>
            <a:lvl2pPr marL="458777" indent="-173034">
              <a:tabLst/>
              <a:defRPr sz="1400"/>
            </a:lvl2pPr>
            <a:lvl3pPr marL="746106" indent="-173034">
              <a:tabLst/>
              <a:defRPr sz="1400"/>
            </a:lvl3pPr>
            <a:lvl4pPr marL="1090586" indent="-179384">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2"/>
            <a:ext cx="3886200" cy="3619499"/>
          </a:xfrm>
        </p:spPr>
        <p:txBody>
          <a:bodyPr/>
          <a:lstStyle>
            <a:lvl1pPr>
              <a:defRPr sz="1800">
                <a:solidFill>
                  <a:schemeClr val="tx1"/>
                </a:solidFill>
              </a:defRPr>
            </a:lvl1pPr>
            <a:lvl2pPr marL="458777" indent="-173034">
              <a:tabLst/>
              <a:defRPr sz="1400"/>
            </a:lvl2pPr>
            <a:lvl3pPr marL="746106" indent="-173034">
              <a:tabLst/>
              <a:defRPr sz="1400"/>
            </a:lvl3pPr>
            <a:lvl4pPr marL="1033437" indent="-179384">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764232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7884592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9"/>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18570548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189" indent="-457189">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4"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3826306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801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76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32" indent="-177796">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2932241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(i)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4019328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10233987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8762087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12152163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noFill/>
        </p:spPr>
        <p:txBody>
          <a:bodyPr rIns="137160" anchor="ctr">
            <a:noAutofit/>
          </a:bodyPr>
          <a:lstStyle>
            <a:lvl1pPr marL="0" indent="0" algn="l">
              <a:buNone/>
              <a:defRPr sz="3200" b="1" i="0" baseline="0">
                <a:solidFill>
                  <a:schemeClr val="bg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23952645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30623423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11728376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54436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19229358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3407682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9026223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2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3037725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960448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569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921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8319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(i)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35132497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23439612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18189245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noFill/>
        </p:spPr>
        <p:txBody>
          <a:bodyPr rIns="137160" anchor="ctr">
            <a:noAutofit/>
          </a:bodyPr>
          <a:lstStyle>
            <a:lvl1pPr marL="0" indent="0" algn="l">
              <a:buNone/>
              <a:defRPr sz="3200" b="1" i="0" baseline="0">
                <a:solidFill>
                  <a:schemeClr val="bg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4186442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26623011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3096766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1565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502480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19810920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37343874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5809988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500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9071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30"/>
            <a:ext cx="6858000" cy="277009"/>
          </a:xfrm>
        </p:spPr>
        <p:txBody>
          <a:bodyPr/>
          <a:lstStyle>
            <a:lvl1pPr marL="0" indent="0" algn="ctr">
              <a:buNone/>
              <a:defRPr sz="1800"/>
            </a:lvl1pPr>
            <a:lvl2pPr marL="342890" indent="0" algn="ctr">
              <a:buNone/>
              <a:defRPr sz="1500"/>
            </a:lvl2pPr>
            <a:lvl3pPr marL="685778" indent="0" algn="ctr">
              <a:buNone/>
              <a:defRPr sz="1350"/>
            </a:lvl3pPr>
            <a:lvl4pPr marL="1028667" indent="0" algn="ctr">
              <a:buNone/>
              <a:defRPr sz="1200"/>
            </a:lvl4pPr>
            <a:lvl5pPr marL="1371556" indent="0" algn="ctr">
              <a:buNone/>
              <a:defRPr sz="1200"/>
            </a:lvl5pPr>
            <a:lvl6pPr marL="1714445" indent="0" algn="ctr">
              <a:buNone/>
              <a:defRPr sz="1200"/>
            </a:lvl6pPr>
            <a:lvl7pPr marL="2057334" indent="0" algn="ctr">
              <a:buNone/>
              <a:defRPr sz="1200"/>
            </a:lvl7pPr>
            <a:lvl8pPr marL="2400224" indent="0" algn="ctr">
              <a:buNone/>
              <a:defRPr sz="1200"/>
            </a:lvl8pPr>
            <a:lvl9pPr marL="274311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SPACEX PROPRIETARY &amp; CONFIDENTIAL. U.S. EXPORT CONTROLLED.</a:t>
            </a:r>
          </a:p>
        </p:txBody>
      </p:sp>
      <p:sp>
        <p:nvSpPr>
          <p:cNvPr id="6" name="Slide Number Placeholder 5"/>
          <p:cNvSpPr>
            <a:spLocks noGrp="1"/>
          </p:cNvSpPr>
          <p:nvPr>
            <p:ph type="sldNum" sz="quarter" idx="12"/>
          </p:nvPr>
        </p:nvSpPr>
        <p:spPr/>
        <p:txBody>
          <a:bodyPr/>
          <a:lstStyle/>
          <a:p>
            <a:fld id="{BA216AAF-39F9-4A46-AFD2-83431707E8A6}" type="slidenum">
              <a:rPr lang="en-US" smtClean="0"/>
              <a:t>‹#›</a:t>
            </a:fld>
            <a:endParaRPr lang="en-US"/>
          </a:p>
        </p:txBody>
      </p:sp>
    </p:spTree>
    <p:extLst>
      <p:ext uri="{BB962C8B-B14F-4D97-AF65-F5344CB8AC3E}">
        <p14:creationId xmlns:p14="http://schemas.microsoft.com/office/powerpoint/2010/main" val="3712441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lvl1pPr>
              <a:defRPr>
                <a:latin typeface="+mj-lt"/>
                <a:ea typeface="+mj-ea"/>
                <a:cs typeface="+mj-cs"/>
                <a:sym typeface="Arial"/>
              </a:defRPr>
            </a:lvl1p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07564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229600" cy="400110"/>
          </a:xfrm>
          <a:prstGeom prst="rect">
            <a:avLst/>
          </a:prstGeom>
          <a:noFill/>
        </p:spPr>
        <p:txBody>
          <a:bodyPr wrap="square" rtlCol="0">
            <a:spAutoFit/>
          </a:bodyPr>
          <a:lstStyle/>
          <a:p>
            <a:r>
              <a:rPr lang="en-US" sz="500" b="0" i="0" u="none" strike="noStrike" kern="1200">
                <a:solidFill>
                  <a:schemeClr val="bg1">
                    <a:lumMod val="65000"/>
                  </a:schemeClr>
                </a:solidFill>
                <a:effectLst/>
                <a:latin typeface="+mn-lt"/>
                <a:ea typeface="+mn-ea"/>
                <a:cs typeface="+mn-cs"/>
              </a:rPr>
              <a:t>SPACEX PROPRIETARY &amp; CONFIDENTIAL INFORMATION</a:t>
            </a:r>
          </a:p>
          <a:p>
            <a:r>
              <a:rPr lang="en-US" sz="500" b="0" i="0" u="none" strike="noStrike" kern="1200">
                <a:solidFill>
                  <a:schemeClr val="bg1">
                    <a:lumMod val="65000"/>
                  </a:schemeClr>
                </a:solidFill>
                <a:effectLst/>
                <a:latin typeface="+mn-lt"/>
                <a:ea typeface="+mn-ea"/>
                <a:cs typeface="+mn-cs"/>
              </a:rPr>
              <a:t> </a:t>
            </a:r>
          </a:p>
          <a:p>
            <a:r>
              <a:rPr lang="en-US" sz="500" b="0" i="0" u="none" strike="noStrike" kern="1200">
                <a:solidFill>
                  <a:schemeClr val="bg1">
                    <a:lumMod val="65000"/>
                  </a:schemeClr>
                </a:solidFill>
                <a:effectLst/>
                <a:latin typeface="+mn-lt"/>
                <a:ea typeface="+mn-ea"/>
                <a:cs typeface="+mn-cs"/>
              </a:rPr>
              <a:t>U.S. EXPORT CONTROLLED: This document may contain U.S. export-controlled information (ITAR or EAR).  The export, reexport, transfer or retransfer of this document to any other company, entity, person, or destination, or for any use or purpose other than that for which the document was provided by SpaceX is prohibited without prior written approval from SpaceX and authorization under applicable export control laws. </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30314097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60059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611343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9028550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41973214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41611977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942627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183278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8708969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23257463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15031091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3297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410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418918-20F0-4EC5-BFBD-44FB4CB5B56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EFE5-FF0C-4943-A38F-9826D8751844}" type="slidenum">
              <a:rPr lang="en-US" smtClean="0"/>
              <a:t>‹#›</a:t>
            </a:fld>
            <a:endParaRPr lang="en-US"/>
          </a:p>
        </p:txBody>
      </p:sp>
    </p:spTree>
    <p:extLst>
      <p:ext uri="{BB962C8B-B14F-4D97-AF65-F5344CB8AC3E}">
        <p14:creationId xmlns:p14="http://schemas.microsoft.com/office/powerpoint/2010/main" val="4123625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8191030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_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42476" indent="-17504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726059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4418918-20F0-4EC5-BFBD-44FB4CB5B56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7EFE5-FF0C-4943-A38F-9826D8751844}" type="slidenum">
              <a:rPr lang="en-US" smtClean="0"/>
              <a:t>‹#›</a:t>
            </a:fld>
            <a:endParaRPr lang="en-US"/>
          </a:p>
        </p:txBody>
      </p:sp>
    </p:spTree>
    <p:extLst>
      <p:ext uri="{BB962C8B-B14F-4D97-AF65-F5344CB8AC3E}">
        <p14:creationId xmlns:p14="http://schemas.microsoft.com/office/powerpoint/2010/main" val="3979240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p:spPr>
        <p:txBody>
          <a:bodyPr>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4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p:nvSpPr>
        <p:spPr>
          <a:xfrm>
            <a:off x="381000" y="4019550"/>
            <a:ext cx="8305800" cy="954107"/>
          </a:xfrm>
          <a:prstGeom prst="rect">
            <a:avLst/>
          </a:prstGeom>
          <a:noFill/>
        </p:spPr>
        <p:txBody>
          <a:bodyPr wrap="square" rtlCol="0">
            <a:spAutoFit/>
          </a:bodyPr>
          <a:lstStyle/>
          <a:p>
            <a:r>
              <a:rPr lang="en-US" sz="800" b="0" i="0" u="none" strike="noStrike" kern="1200">
                <a:solidFill>
                  <a:schemeClr val="tx2">
                    <a:lumMod val="50000"/>
                    <a:lumOff val="50000"/>
                  </a:schemeClr>
                </a:solidFill>
                <a:effectLst/>
                <a:latin typeface="D-DIN" panose="020B0504030202030204" pitchFamily="34" charset="77"/>
                <a:ea typeface="+mn-ea"/>
                <a:cs typeface="+mn-cs"/>
              </a:rPr>
              <a:t>PROPRIETARY DATA. This document includes data that shall not be disclosed outside the government and shall not be duplicated, used, or disclosed—in whole or in part— beyond it’s purpose. </a:t>
            </a:r>
          </a:p>
          <a:p>
            <a:endParaRPr lang="en-US" sz="800" b="0" i="0" u="none" strike="noStrike" kern="1200">
              <a:solidFill>
                <a:schemeClr val="tx2">
                  <a:lumMod val="50000"/>
                  <a:lumOff val="50000"/>
                </a:schemeClr>
              </a:solidFill>
              <a:effectLst/>
              <a:latin typeface="D-DIN" panose="020B0504030202030204" pitchFamily="34" charset="77"/>
              <a:ea typeface="+mn-ea"/>
              <a:cs typeface="+mn-cs"/>
            </a:endParaRPr>
          </a:p>
          <a:p>
            <a:r>
              <a:rPr lang="en-US" sz="800" b="0" i="0" u="none" strike="noStrike" kern="1200">
                <a:solidFill>
                  <a:schemeClr val="tx2">
                    <a:lumMod val="50000"/>
                    <a:lumOff val="50000"/>
                  </a:schemeClr>
                </a:solidFill>
                <a:effectLst/>
                <a:latin typeface="D-DIN" panose="020B0504030202030204" pitchFamily="34" charset="77"/>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800" b="0" i="0" u="none" strike="noStrike" kern="1200" err="1">
                <a:solidFill>
                  <a:schemeClr val="tx2">
                    <a:lumMod val="50000"/>
                    <a:lumOff val="50000"/>
                  </a:schemeClr>
                </a:solidFill>
                <a:effectLst/>
                <a:latin typeface="D-DIN" panose="020B0504030202030204" pitchFamily="34" charset="77"/>
                <a:ea typeface="+mn-ea"/>
                <a:cs typeface="+mn-cs"/>
              </a:rPr>
              <a:t>i</a:t>
            </a:r>
            <a:r>
              <a:rPr lang="en-US" sz="800" b="0" i="0" u="none" strike="noStrike" kern="1200">
                <a:solidFill>
                  <a:schemeClr val="tx2">
                    <a:lumMod val="50000"/>
                    <a:lumOff val="50000"/>
                  </a:schemeClr>
                </a:solidFill>
                <a:effectLst/>
                <a:latin typeface="D-DIN" panose="020B0504030202030204" pitchFamily="34" charset="77"/>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800" b="0" i="0">
              <a:solidFill>
                <a:schemeClr val="tx2">
                  <a:lumMod val="50000"/>
                  <a:lumOff val="50000"/>
                </a:schemeClr>
              </a:solidFill>
              <a:latin typeface="D-DIN" panose="020B0504030202030204" pitchFamily="34" charset="77"/>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p:spPr>
        <p:txBody>
          <a:bodyPr>
            <a:normAutofit/>
          </a:bodyPr>
          <a:lstStyle>
            <a:lvl1pPr>
              <a:defRPr sz="1400"/>
            </a:lvl1pPr>
          </a:lstStyle>
          <a:p>
            <a:pPr lvl="0"/>
            <a:r>
              <a:rPr lang="en-US"/>
              <a:t>Month/Day/Year</a:t>
            </a:r>
          </a:p>
        </p:txBody>
      </p:sp>
    </p:spTree>
    <p:extLst>
      <p:ext uri="{BB962C8B-B14F-4D97-AF65-F5344CB8AC3E}">
        <p14:creationId xmlns:p14="http://schemas.microsoft.com/office/powerpoint/2010/main" val="294101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Bullet Lis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57200" y="857250"/>
            <a:ext cx="8229600" cy="3771900"/>
          </a:xfrm>
        </p:spPr>
        <p:txBody>
          <a:bodyPr/>
          <a:lstStyle>
            <a:lvl1pPr>
              <a:defRPr/>
            </a:lvl1pPr>
            <a:lvl2pPr>
              <a:defRPr/>
            </a:lvl2pPr>
            <a:lvl3pPr>
              <a:defRPr/>
            </a:lvl3pPr>
            <a:lvl4pPr>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18">
            <a:extLst>
              <a:ext uri="{FF2B5EF4-FFF2-40B4-BE49-F238E27FC236}">
                <a16:creationId xmlns:a16="http://schemas.microsoft.com/office/drawing/2014/main" id="{A8068B7F-4A83-C249-B168-F32A780424FE}"/>
              </a:ext>
            </a:extLst>
          </p:cNvPr>
          <p:cNvSpPr>
            <a:spLocks noGrp="1"/>
          </p:cNvSpPr>
          <p:nvPr>
            <p:ph type="body" sz="quarter" idx="14"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248575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ubtitle ">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57200" y="1047750"/>
            <a:ext cx="8229600" cy="3581400"/>
          </a:xfrm>
        </p:spPr>
        <p:txBody>
          <a:bodyPr/>
          <a:lstStyle>
            <a:lvl1pPr>
              <a:defRPr/>
            </a:lvl1pPr>
            <a:lvl2pPr>
              <a:defRPr/>
            </a:lvl2pPr>
            <a:lvl3pPr>
              <a:defRPr/>
            </a:lvl3pPr>
            <a:lvl4pPr>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90550"/>
            <a:ext cx="8229600" cy="266700"/>
          </a:xfrm>
        </p:spPr>
        <p:txBody>
          <a:bodyPr>
            <a:noAutofit/>
          </a:bodyPr>
          <a:lstStyle>
            <a:lvl1pPr marL="0" indent="0">
              <a:buNone/>
              <a:defRPr sz="1400" b="0" i="0" baseline="0">
                <a:solidFill>
                  <a:schemeClr val="accent1"/>
                </a:solidFill>
                <a:latin typeface="D-DIN" panose="020B0504030202030204" pitchFamily="34" charset="77"/>
              </a:defRPr>
            </a:lvl1pPr>
          </a:lstStyle>
          <a:p>
            <a:pPr lvl="0"/>
            <a:r>
              <a:rPr lang="en-US"/>
              <a:t>Click to add an optional subtitle</a:t>
            </a:r>
          </a:p>
        </p:txBody>
      </p:sp>
      <p:sp>
        <p:nvSpPr>
          <p:cNvPr id="5" name="Text Placeholder 18">
            <a:extLst>
              <a:ext uri="{FF2B5EF4-FFF2-40B4-BE49-F238E27FC236}">
                <a16:creationId xmlns:a16="http://schemas.microsoft.com/office/drawing/2014/main" id="{B3D13632-54F8-7446-9155-8D1E2334E095}"/>
              </a:ext>
            </a:extLst>
          </p:cNvPr>
          <p:cNvSpPr>
            <a:spLocks noGrp="1"/>
          </p:cNvSpPr>
          <p:nvPr>
            <p:ph type="body" sz="quarter" idx="14"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190259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tandard Paragraph Forma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57200" y="1047750"/>
            <a:ext cx="2438400" cy="3429000"/>
          </a:xfrm>
        </p:spPr>
        <p:txBody>
          <a:bodyPr>
            <a:normAutofit/>
          </a:bodyPr>
          <a:lstStyle>
            <a:lvl1pPr marL="0" indent="0">
              <a:buNone/>
              <a:defRPr sz="1400" b="0" i="0">
                <a:solidFill>
                  <a:schemeClr val="tx1"/>
                </a:solidFill>
                <a:latin typeface="D-DIN" panose="020B0504030202030204" pitchFamily="34" charset="77"/>
              </a:defRPr>
            </a:lvl1pPr>
            <a:lvl2pPr>
              <a:defRPr/>
            </a:lvl2pPr>
          </a:lstStyle>
          <a:p>
            <a:pPr lvl="0"/>
            <a:r>
              <a:rPr lang="en-US"/>
              <a:t>Second level body copy text</a:t>
            </a:r>
          </a:p>
        </p:txBody>
      </p:sp>
      <p:sp>
        <p:nvSpPr>
          <p:cNvPr id="4" name="Picture Placeholder 11">
            <a:extLst>
              <a:ext uri="{FF2B5EF4-FFF2-40B4-BE49-F238E27FC236}">
                <a16:creationId xmlns:a16="http://schemas.microsoft.com/office/drawing/2014/main" id="{90059B11-8EE3-6F4A-8B34-5D08BD689D60}"/>
              </a:ext>
            </a:extLst>
          </p:cNvPr>
          <p:cNvSpPr>
            <a:spLocks noGrp="1"/>
          </p:cNvSpPr>
          <p:nvPr>
            <p:ph type="pic" sz="quarter" idx="14" hasCustomPrompt="1"/>
          </p:nvPr>
        </p:nvSpPr>
        <p:spPr>
          <a:xfrm>
            <a:off x="3124200" y="1047750"/>
            <a:ext cx="5562600" cy="3429000"/>
          </a:xfrm>
        </p:spPr>
        <p:txBody>
          <a:bodyPr>
            <a:normAutofit/>
          </a:bodyPr>
          <a:lstStyle>
            <a:lvl1pPr>
              <a:defRPr sz="1400" b="0" i="0" baseline="0">
                <a:latin typeface="D-DIN" panose="020B0504030202030204" pitchFamily="34" charset="77"/>
              </a:defRPr>
            </a:lvl1pPr>
          </a:lstStyle>
          <a:p>
            <a:r>
              <a:rPr lang="en-US"/>
              <a:t>Use the “crop” tool to center your image within this box</a:t>
            </a:r>
          </a:p>
        </p:txBody>
      </p:sp>
      <p:sp>
        <p:nvSpPr>
          <p:cNvPr id="5" name="Text Placeholder 18">
            <a:extLst>
              <a:ext uri="{FF2B5EF4-FFF2-40B4-BE49-F238E27FC236}">
                <a16:creationId xmlns:a16="http://schemas.microsoft.com/office/drawing/2014/main" id="{59D9F5DC-452D-1548-A6F0-34678BEADE11}"/>
              </a:ext>
            </a:extLst>
          </p:cNvPr>
          <p:cNvSpPr>
            <a:spLocks noGrp="1"/>
          </p:cNvSpPr>
          <p:nvPr>
            <p:ph type="body" sz="quarter" idx="15"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79601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Dual/Comparison">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1219200" y="2090737"/>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90737"/>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733551"/>
            <a:ext cx="2743200" cy="357188"/>
          </a:xfrm>
        </p:spPr>
        <p:txBody>
          <a:bodyPr>
            <a:no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733551"/>
            <a:ext cx="2743200" cy="357188"/>
          </a:xfrm>
        </p:spPr>
        <p:txBody>
          <a:bodyPr>
            <a:no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594" indent="-228594">
              <a:defRPr baseline="0"/>
            </a:lvl3pPr>
          </a:lstStyle>
          <a:p>
            <a:pPr lvl="2"/>
            <a:r>
              <a:rPr lang="en-US"/>
              <a:t>Bullet item</a:t>
            </a:r>
          </a:p>
          <a:p>
            <a:pPr lvl="2"/>
            <a:r>
              <a:rPr lang="en-US"/>
              <a:t>Bullet item</a:t>
            </a:r>
          </a:p>
          <a:p>
            <a:pPr lvl="2"/>
            <a:r>
              <a:rPr lang="en-US"/>
              <a:t>Bullet item</a:t>
            </a:r>
          </a:p>
        </p:txBody>
      </p:sp>
      <p:sp>
        <p:nvSpPr>
          <p:cNvPr id="8" name="Text Placeholder 18">
            <a:extLst>
              <a:ext uri="{FF2B5EF4-FFF2-40B4-BE49-F238E27FC236}">
                <a16:creationId xmlns:a16="http://schemas.microsoft.com/office/drawing/2014/main" id="{308E2535-F5E8-2848-84E6-D3B7C8889018}"/>
              </a:ext>
            </a:extLst>
          </p:cNvPr>
          <p:cNvSpPr>
            <a:spLocks noGrp="1"/>
          </p:cNvSpPr>
          <p:nvPr>
            <p:ph type="body" sz="quarter" idx="17"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18066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ictures with Large Captions">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9" name="Picture Placeholder 8"/>
          <p:cNvSpPr>
            <a:spLocks noGrp="1"/>
          </p:cNvSpPr>
          <p:nvPr>
            <p:ph type="pic" sz="quarter" idx="14" hasCustomPrompt="1"/>
          </p:nvPr>
        </p:nvSpPr>
        <p:spPr>
          <a:xfrm>
            <a:off x="3291840" y="1247776"/>
            <a:ext cx="2560320" cy="3228974"/>
          </a:xfrm>
        </p:spPr>
        <p:txBody>
          <a:bodyPr>
            <a:normAutofit/>
          </a:bodyPr>
          <a:lstStyle>
            <a:lvl1pPr>
              <a:defRPr sz="1400" baseline="0"/>
            </a:lvl1pPr>
          </a:lstStyle>
          <a:p>
            <a:r>
              <a:rPr lang="en-US"/>
              <a:t>Use the “crop” tool to center your image within this box</a:t>
            </a:r>
          </a:p>
        </p:txBody>
      </p:sp>
      <p:sp>
        <p:nvSpPr>
          <p:cNvPr id="11" name="Picture Placeholder 10"/>
          <p:cNvSpPr>
            <a:spLocks noGrp="1"/>
          </p:cNvSpPr>
          <p:nvPr>
            <p:ph type="pic" sz="quarter" idx="15" hasCustomPrompt="1"/>
          </p:nvPr>
        </p:nvSpPr>
        <p:spPr>
          <a:xfrm>
            <a:off x="6126480" y="1247776"/>
            <a:ext cx="2560320" cy="3228974"/>
          </a:xfrm>
        </p:spPr>
        <p:txBody>
          <a:bodyPr>
            <a:normAutofit/>
          </a:bodyPr>
          <a:lstStyle>
            <a:lvl1pPr>
              <a:defRPr sz="1400"/>
            </a:lvl1pPr>
          </a:lstStyle>
          <a:p>
            <a:r>
              <a:rPr lang="en-US"/>
              <a:t>Use the “crop” tool to center your image within this box</a:t>
            </a:r>
          </a:p>
        </p:txBody>
      </p:sp>
      <p:sp>
        <p:nvSpPr>
          <p:cNvPr id="15" name="Text Placeholder 13">
            <a:extLst>
              <a:ext uri="{FF2B5EF4-FFF2-40B4-BE49-F238E27FC236}">
                <a16:creationId xmlns:a16="http://schemas.microsoft.com/office/drawing/2014/main" id="{0001B5D5-7E7C-2249-8045-37F2F9E97D58}"/>
              </a:ext>
            </a:extLst>
          </p:cNvPr>
          <p:cNvSpPr>
            <a:spLocks noGrp="1"/>
          </p:cNvSpPr>
          <p:nvPr>
            <p:ph type="body" sz="quarter" idx="16" hasCustomPrompt="1"/>
          </p:nvPr>
        </p:nvSpPr>
        <p:spPr>
          <a:xfrm>
            <a:off x="457200" y="895351"/>
            <a:ext cx="2590800" cy="357188"/>
          </a:xfrm>
        </p:spPr>
        <p:txBody>
          <a:bodyPr>
            <a:noAutofit/>
          </a:bodyPr>
          <a:lstStyle>
            <a:lvl1pPr marL="0" indent="0" algn="ctr">
              <a:buNone/>
              <a:defRPr sz="1600" b="1" baseline="0"/>
            </a:lvl1pPr>
          </a:lstStyle>
          <a:p>
            <a:pPr lvl="0"/>
            <a:r>
              <a:rPr lang="en-US"/>
              <a:t>LARGE CAPTION</a:t>
            </a:r>
          </a:p>
        </p:txBody>
      </p:sp>
      <p:sp>
        <p:nvSpPr>
          <p:cNvPr id="17" name="Text Placeholder 13">
            <a:extLst>
              <a:ext uri="{FF2B5EF4-FFF2-40B4-BE49-F238E27FC236}">
                <a16:creationId xmlns:a16="http://schemas.microsoft.com/office/drawing/2014/main" id="{AEEF722C-686F-CD46-89C0-45B493A91CA1}"/>
              </a:ext>
            </a:extLst>
          </p:cNvPr>
          <p:cNvSpPr>
            <a:spLocks noGrp="1"/>
          </p:cNvSpPr>
          <p:nvPr>
            <p:ph type="body" sz="quarter" idx="17" hasCustomPrompt="1"/>
          </p:nvPr>
        </p:nvSpPr>
        <p:spPr>
          <a:xfrm>
            <a:off x="3276600" y="895351"/>
            <a:ext cx="2560320" cy="357188"/>
          </a:xfrm>
        </p:spPr>
        <p:txBody>
          <a:bodyPr>
            <a:noAutofit/>
          </a:bodyPr>
          <a:lstStyle>
            <a:lvl1pPr marL="0" indent="0" algn="ctr">
              <a:buNone/>
              <a:defRPr sz="1600" b="1" baseline="0"/>
            </a:lvl1pPr>
          </a:lstStyle>
          <a:p>
            <a:pPr lvl="0"/>
            <a:r>
              <a:rPr lang="en-US"/>
              <a:t>LARGE CAPTION</a:t>
            </a:r>
          </a:p>
        </p:txBody>
      </p:sp>
      <p:sp>
        <p:nvSpPr>
          <p:cNvPr id="19" name="Text Placeholder 13">
            <a:extLst>
              <a:ext uri="{FF2B5EF4-FFF2-40B4-BE49-F238E27FC236}">
                <a16:creationId xmlns:a16="http://schemas.microsoft.com/office/drawing/2014/main" id="{A9469921-091B-C94D-80E2-3DF958E48D86}"/>
              </a:ext>
            </a:extLst>
          </p:cNvPr>
          <p:cNvSpPr>
            <a:spLocks noGrp="1"/>
          </p:cNvSpPr>
          <p:nvPr>
            <p:ph type="body" sz="quarter" idx="18" hasCustomPrompt="1"/>
          </p:nvPr>
        </p:nvSpPr>
        <p:spPr>
          <a:xfrm>
            <a:off x="6126480" y="886968"/>
            <a:ext cx="2560320" cy="361950"/>
          </a:xfrm>
        </p:spPr>
        <p:txBody>
          <a:bodyPr>
            <a:noAutofit/>
          </a:bodyPr>
          <a:lstStyle>
            <a:lvl1pPr marL="0" indent="0" algn="ctr">
              <a:buNone/>
              <a:defRPr sz="1600" b="1" baseline="0"/>
            </a:lvl1pPr>
          </a:lstStyle>
          <a:p>
            <a:pPr lvl="0"/>
            <a:r>
              <a:rPr lang="en-US"/>
              <a:t>LARGE CAPTION</a:t>
            </a:r>
          </a:p>
        </p:txBody>
      </p:sp>
      <p:sp>
        <p:nvSpPr>
          <p:cNvPr id="10" name="Text Placeholder 18">
            <a:extLst>
              <a:ext uri="{FF2B5EF4-FFF2-40B4-BE49-F238E27FC236}">
                <a16:creationId xmlns:a16="http://schemas.microsoft.com/office/drawing/2014/main" id="{2D4EF73A-B4AB-CD4F-A9B0-85999EADABA4}"/>
              </a:ext>
            </a:extLst>
          </p:cNvPr>
          <p:cNvSpPr>
            <a:spLocks noGrp="1"/>
          </p:cNvSpPr>
          <p:nvPr>
            <p:ph type="body" sz="quarter" idx="19"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34668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57252"/>
            <a:ext cx="3886200" cy="3619499"/>
          </a:xfrm>
        </p:spPr>
        <p:txBody>
          <a:bodyPr/>
          <a:lstStyle>
            <a:lvl1pPr marL="0" indent="0">
              <a:buNone/>
              <a:defRPr sz="2000">
                <a:solidFill>
                  <a:schemeClr val="tx1"/>
                </a:solidFill>
              </a:defRPr>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First level</a:t>
            </a:r>
          </a:p>
          <a:p>
            <a:pPr lvl="1"/>
            <a:r>
              <a:rPr lang="en-US"/>
              <a:t>Second level</a:t>
            </a:r>
          </a:p>
          <a:p>
            <a:pPr lvl="2"/>
            <a:r>
              <a:rPr lang="en-US"/>
              <a:t>Third level</a:t>
            </a:r>
          </a:p>
          <a:p>
            <a:pPr lvl="0"/>
            <a:endParaRPr lang="en-US"/>
          </a:p>
        </p:txBody>
      </p:sp>
      <p:sp>
        <p:nvSpPr>
          <p:cNvPr id="4" name="Content Placeholder 3"/>
          <p:cNvSpPr>
            <a:spLocks noGrp="1"/>
          </p:cNvSpPr>
          <p:nvPr>
            <p:ph sz="half" idx="2" hasCustomPrompt="1"/>
          </p:nvPr>
        </p:nvSpPr>
        <p:spPr>
          <a:xfrm>
            <a:off x="4800600" y="857252"/>
            <a:ext cx="3886200" cy="3619499"/>
          </a:xfrm>
        </p:spPr>
        <p:txBody>
          <a:bodyPr/>
          <a:lstStyle>
            <a:lvl1pPr marL="0" indent="0">
              <a:buNone/>
              <a:defRPr sz="2000">
                <a:solidFill>
                  <a:schemeClr val="tx1"/>
                </a:solidFill>
              </a:defRPr>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First level</a:t>
            </a:r>
          </a:p>
          <a:p>
            <a:pPr lvl="1"/>
            <a:r>
              <a:rPr lang="en-US"/>
              <a:t>Second level</a:t>
            </a:r>
          </a:p>
          <a:p>
            <a:pPr lvl="2"/>
            <a:r>
              <a:rPr lang="en-US"/>
              <a:t>Third level</a:t>
            </a:r>
          </a:p>
          <a:p>
            <a:pPr lvl="0"/>
            <a:endParaRPr lang="en-US"/>
          </a:p>
        </p:txBody>
      </p:sp>
      <p:sp>
        <p:nvSpPr>
          <p:cNvPr id="6" name="Text Placeholder 18">
            <a:extLst>
              <a:ext uri="{FF2B5EF4-FFF2-40B4-BE49-F238E27FC236}">
                <a16:creationId xmlns:a16="http://schemas.microsoft.com/office/drawing/2014/main" id="{DEDAC030-415C-8D4D-AC06-67928DBDCA4D}"/>
              </a:ext>
            </a:extLst>
          </p:cNvPr>
          <p:cNvSpPr>
            <a:spLocks noGrp="1"/>
          </p:cNvSpPr>
          <p:nvPr>
            <p:ph type="body" sz="quarter" idx="14"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84899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Only Marker">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55D49D3A-46AE-1640-8CBB-DA7D2ACFCBCC}"/>
              </a:ext>
            </a:extLst>
          </p:cNvPr>
          <p:cNvSpPr>
            <a:spLocks noGrp="1"/>
          </p:cNvSpPr>
          <p:nvPr>
            <p:ph type="body" sz="quarter" idx="14"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57440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063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Picture with Small Caption">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457200" y="857250"/>
            <a:ext cx="6629400" cy="3619500"/>
          </a:xfrm>
        </p:spPr>
        <p:txBody>
          <a:bodyPr>
            <a:normAutofit/>
          </a:bodyPr>
          <a:lstStyle>
            <a:lvl1pPr marL="0" indent="0" algn="l">
              <a:buNone/>
              <a:defRPr sz="1800" b="0" i="0">
                <a:latin typeface="D-DIN" panose="020B0504030202030204" pitchFamily="34" charset="77"/>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9"/>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
        <p:nvSpPr>
          <p:cNvPr id="5" name="Text Placeholder 18">
            <a:extLst>
              <a:ext uri="{FF2B5EF4-FFF2-40B4-BE49-F238E27FC236}">
                <a16:creationId xmlns:a16="http://schemas.microsoft.com/office/drawing/2014/main" id="{E040567B-F7A7-9640-95FF-98B4C5FC7FD8}"/>
              </a:ext>
            </a:extLst>
          </p:cNvPr>
          <p:cNvSpPr>
            <a:spLocks noGrp="1"/>
          </p:cNvSpPr>
          <p:nvPr>
            <p:ph type="body" sz="quarter" idx="15"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343297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Media Placeholder 6"/>
          <p:cNvSpPr>
            <a:spLocks noGrp="1"/>
          </p:cNvSpPr>
          <p:nvPr>
            <p:ph type="media" sz="quarter" idx="13" hasCustomPrompt="1"/>
          </p:nvPr>
        </p:nvSpPr>
        <p:spPr>
          <a:xfrm>
            <a:off x="457200" y="727710"/>
            <a:ext cx="8229600" cy="3729990"/>
          </a:xfrm>
        </p:spPr>
        <p:txBody>
          <a:bodyPr/>
          <a:lstStyle>
            <a:lvl1pPr marL="457189" indent="-457189">
              <a:buFont typeface="Arial" charset="0"/>
              <a:buChar char="•"/>
              <a:defRPr sz="1800" baseline="0"/>
            </a:lvl1pPr>
            <a:lvl2pPr>
              <a:defRPr sz="1400"/>
            </a:lvl2pPr>
          </a:lstStyle>
          <a:p>
            <a:r>
              <a:rPr lang="en-US"/>
              <a:t>Play all videos at full screen. To set up:</a:t>
            </a:r>
          </a:p>
          <a:p>
            <a:pPr lvl="1"/>
            <a:r>
              <a:rPr lang="en-US"/>
              <a:t>Click on video screen capture. </a:t>
            </a:r>
          </a:p>
          <a:p>
            <a:pPr lvl="1"/>
            <a:r>
              <a:rPr lang="en-US"/>
              <a:t>Go to the Video Tools tab. </a:t>
            </a:r>
          </a:p>
          <a:p>
            <a:pPr lvl="1"/>
            <a:r>
              <a:rPr lang="en-US"/>
              <a:t>Under Playback, select “Play Full Screen.”</a:t>
            </a:r>
          </a:p>
        </p:txBody>
      </p:sp>
      <p:sp>
        <p:nvSpPr>
          <p:cNvPr id="9" name="Text Placeholder 8"/>
          <p:cNvSpPr>
            <a:spLocks noGrp="1"/>
          </p:cNvSpPr>
          <p:nvPr>
            <p:ph type="body" sz="quarter" idx="14" hasCustomPrompt="1"/>
          </p:nvPr>
        </p:nvSpPr>
        <p:spPr>
          <a:xfrm>
            <a:off x="6553204"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
        <p:nvSpPr>
          <p:cNvPr id="5" name="Text Placeholder 18">
            <a:extLst>
              <a:ext uri="{FF2B5EF4-FFF2-40B4-BE49-F238E27FC236}">
                <a16:creationId xmlns:a16="http://schemas.microsoft.com/office/drawing/2014/main" id="{57C8A85B-B550-6F43-80B7-2CDA73FFDE87}"/>
              </a:ext>
            </a:extLst>
          </p:cNvPr>
          <p:cNvSpPr>
            <a:spLocks noGrp="1"/>
          </p:cNvSpPr>
          <p:nvPr>
            <p:ph type="body" sz="quarter" idx="15" hasCustomPrompt="1"/>
          </p:nvPr>
        </p:nvSpPr>
        <p:spPr>
          <a:xfrm>
            <a:off x="457200" y="209550"/>
            <a:ext cx="8229600" cy="533400"/>
          </a:xfrm>
        </p:spPr>
        <p:txBody>
          <a:bodyPr anchor="t">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2400" b="1" i="0" cap="all" baseline="0">
                <a:solidFill>
                  <a:schemeClr val="tx1"/>
                </a:solidFill>
                <a:latin typeface="D-DIN" panose="020B0504030202030204" pitchFamily="34" charset="77"/>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Title of page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spTree>
    <p:extLst>
      <p:ext uri="{BB962C8B-B14F-4D97-AF65-F5344CB8AC3E}">
        <p14:creationId xmlns:p14="http://schemas.microsoft.com/office/powerpoint/2010/main" val="411984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506CB2-BF10-E94E-974A-F86C2B61229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F1C4A-1D86-9B4D-94E8-446AEE03E096}" type="slidenum">
              <a:rPr lang="en-US" smtClean="0"/>
              <a:t>‹#›</a:t>
            </a:fld>
            <a:endParaRPr lang="en-US"/>
          </a:p>
        </p:txBody>
      </p:sp>
    </p:spTree>
    <p:extLst>
      <p:ext uri="{BB962C8B-B14F-4D97-AF65-F5344CB8AC3E}">
        <p14:creationId xmlns:p14="http://schemas.microsoft.com/office/powerpoint/2010/main" val="428267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506CB2-BF10-E94E-974A-F86C2B61229F}"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9F1C4A-1D86-9B4D-94E8-446AEE03E096}" type="slidenum">
              <a:rPr lang="en-US" smtClean="0"/>
              <a:t>‹#›</a:t>
            </a:fld>
            <a:endParaRPr lang="en-US"/>
          </a:p>
        </p:txBody>
      </p:sp>
    </p:spTree>
    <p:extLst>
      <p:ext uri="{BB962C8B-B14F-4D97-AF65-F5344CB8AC3E}">
        <p14:creationId xmlns:p14="http://schemas.microsoft.com/office/powerpoint/2010/main" val="288819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0402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Multi-Level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7250"/>
            <a:ext cx="8229600" cy="371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3224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1" indent="0" algn="ctr">
              <a:buNone/>
              <a:defRPr sz="1500"/>
            </a:lvl2pPr>
            <a:lvl3pPr marL="685680" indent="0" algn="ctr">
              <a:buNone/>
              <a:defRPr sz="1350"/>
            </a:lvl3pPr>
            <a:lvl4pPr marL="1028521" indent="0" algn="ctr">
              <a:buNone/>
              <a:defRPr sz="1200"/>
            </a:lvl4pPr>
            <a:lvl5pPr marL="1371361" indent="0" algn="ctr">
              <a:buNone/>
              <a:defRPr sz="1200"/>
            </a:lvl5pPr>
            <a:lvl6pPr marL="1714202" indent="0" algn="ctr">
              <a:buNone/>
              <a:defRPr sz="1200"/>
            </a:lvl6pPr>
            <a:lvl7pPr marL="2057041" indent="0" algn="ctr">
              <a:buNone/>
              <a:defRPr sz="1200"/>
            </a:lvl7pPr>
            <a:lvl8pPr marL="2399882" indent="0" algn="ctr">
              <a:buNone/>
              <a:defRPr sz="1200"/>
            </a:lvl8pPr>
            <a:lvl9pPr marL="2742722" indent="0" algn="ctr">
              <a:buNone/>
              <a:defRPr sz="1200"/>
            </a:lvl9pPr>
          </a:lstStyle>
          <a:p>
            <a:r>
              <a:rPr lang="en-US"/>
              <a:t>Click to edit Master subtitle style</a:t>
            </a:r>
          </a:p>
        </p:txBody>
      </p:sp>
    </p:spTree>
    <p:extLst>
      <p:ext uri="{BB962C8B-B14F-4D97-AF65-F5344CB8AC3E}">
        <p14:creationId xmlns:p14="http://schemas.microsoft.com/office/powerpoint/2010/main" val="21629801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6193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6986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376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1184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2552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8627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236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9318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07185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2449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1857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57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noChangeArrowheads="1"/>
          </p:cNvSpPr>
          <p:nvPr>
            <p:ph type="dt" sz="half" idx="10"/>
          </p:nvPr>
        </p:nvSpPr>
        <p:spPr>
          <a:xfrm>
            <a:off x="457200" y="4686300"/>
            <a:ext cx="990600" cy="342900"/>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1143000" y="3371850"/>
            <a:ext cx="4581524" cy="27384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5495924" y="4762068"/>
            <a:ext cx="752477" cy="273844"/>
          </a:xfrm>
          <a:prstGeom prst="rect">
            <a:avLst/>
          </a:prstGeom>
          <a:ln/>
        </p:spPr>
        <p:txBody>
          <a:bodyPr/>
          <a:lstStyle>
            <a:lvl1pPr>
              <a:defRPr/>
            </a:lvl1pPr>
          </a:lstStyle>
          <a:p>
            <a:pPr>
              <a:defRPr/>
            </a:pPr>
            <a:fld id="{266FC8C5-0D08-4D3D-B93C-2B88CF607BFD}" type="slidenum">
              <a:rPr lang="en-US"/>
              <a:pPr>
                <a:defRPr/>
              </a:pPr>
              <a:t>‹#›</a:t>
            </a:fld>
            <a:endParaRPr lang="en-US"/>
          </a:p>
        </p:txBody>
      </p:sp>
    </p:spTree>
    <p:extLst>
      <p:ext uri="{BB962C8B-B14F-4D97-AF65-F5344CB8AC3E}">
        <p14:creationId xmlns:p14="http://schemas.microsoft.com/office/powerpoint/2010/main" val="42856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(i)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422926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4279421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175299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3842375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noFill/>
        </p:spPr>
        <p:txBody>
          <a:bodyPr rIns="137160" anchor="ctr">
            <a:noAutofit/>
          </a:bodyPr>
          <a:lstStyle>
            <a:lvl1pPr marL="0" indent="0" algn="l">
              <a:buNone/>
              <a:defRPr sz="3200" b="1" i="0" baseline="0">
                <a:solidFill>
                  <a:schemeClr val="bg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794143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942304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372071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65740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333071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610755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2620561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694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972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44551" y="4849650"/>
            <a:ext cx="8246352" cy="125868"/>
          </a:xfrm>
          <a:prstGeom prst="rect">
            <a:avLst/>
          </a:prstGeom>
        </p:spPr>
        <p:txBody>
          <a:bodyPr/>
          <a:lstStyle/>
          <a:p>
            <a:endParaRPr lang="en-US"/>
          </a:p>
        </p:txBody>
      </p:sp>
      <p:sp>
        <p:nvSpPr>
          <p:cNvPr id="6" name="Slide Number Placeholder 5"/>
          <p:cNvSpPr>
            <a:spLocks noGrp="1"/>
          </p:cNvSpPr>
          <p:nvPr>
            <p:ph type="sldNum" sz="quarter" idx="12"/>
          </p:nvPr>
        </p:nvSpPr>
        <p:spPr>
          <a:xfrm>
            <a:off x="8484124" y="4836319"/>
            <a:ext cx="451308" cy="135731"/>
          </a:xfrm>
          <a:prstGeom prst="rect">
            <a:avLst/>
          </a:prstGeom>
        </p:spPr>
        <p:txBody>
          <a:bodyPr/>
          <a:lstStyle/>
          <a:p>
            <a:fld id="{22E09341-6589-448B-9580-B2C3E3EC0A90}" type="slidenum">
              <a:rPr lang="en-US" smtClean="0"/>
              <a:t>‹#›</a:t>
            </a:fld>
            <a:endParaRPr lang="en-US"/>
          </a:p>
        </p:txBody>
      </p:sp>
    </p:spTree>
    <p:extLst>
      <p:ext uri="{BB962C8B-B14F-4D97-AF65-F5344CB8AC3E}">
        <p14:creationId xmlns:p14="http://schemas.microsoft.com/office/powerpoint/2010/main" val="335682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1065838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30"/>
            <a:ext cx="6858000" cy="277009"/>
          </a:xfrm>
        </p:spPr>
        <p:txBody>
          <a:bodyPr/>
          <a:lstStyle>
            <a:lvl1pPr marL="0" indent="0" algn="ctr">
              <a:buNone/>
              <a:defRPr sz="1800"/>
            </a:lvl1pPr>
            <a:lvl2pPr marL="342890" indent="0" algn="ctr">
              <a:buNone/>
              <a:defRPr sz="1500"/>
            </a:lvl2pPr>
            <a:lvl3pPr marL="685778" indent="0" algn="ctr">
              <a:buNone/>
              <a:defRPr sz="1350"/>
            </a:lvl3pPr>
            <a:lvl4pPr marL="1028667" indent="0" algn="ctr">
              <a:buNone/>
              <a:defRPr sz="1200"/>
            </a:lvl4pPr>
            <a:lvl5pPr marL="1371556" indent="0" algn="ctr">
              <a:buNone/>
              <a:defRPr sz="1200"/>
            </a:lvl5pPr>
            <a:lvl6pPr marL="1714445" indent="0" algn="ctr">
              <a:buNone/>
              <a:defRPr sz="1200"/>
            </a:lvl6pPr>
            <a:lvl7pPr marL="2057334" indent="0" algn="ctr">
              <a:buNone/>
              <a:defRPr sz="1200"/>
            </a:lvl7pPr>
            <a:lvl8pPr marL="2400224" indent="0" algn="ctr">
              <a:buNone/>
              <a:defRPr sz="1200"/>
            </a:lvl8pPr>
            <a:lvl9pPr marL="274311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6AAF-39F9-4A46-AFD2-83431707E8A6}" type="slidenum">
              <a:rPr lang="en-US" smtClean="0"/>
              <a:t>‹#›</a:t>
            </a:fld>
            <a:endParaRPr lang="en-US"/>
          </a:p>
        </p:txBody>
      </p:sp>
    </p:spTree>
    <p:extLst>
      <p:ext uri="{BB962C8B-B14F-4D97-AF65-F5344CB8AC3E}">
        <p14:creationId xmlns:p14="http://schemas.microsoft.com/office/powerpoint/2010/main" val="1911903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560283-BD2F-E779-B8DD-6E0293E85353}"/>
              </a:ext>
            </a:extLst>
          </p:cNvPr>
          <p:cNvSpPr>
            <a:spLocks noGrp="1"/>
          </p:cNvSpPr>
          <p:nvPr>
            <p:ph type="sldNum" sz="quarter" idx="12"/>
          </p:nvPr>
        </p:nvSpPr>
        <p:spPr>
          <a:xfrm>
            <a:off x="7468906" y="4804266"/>
            <a:ext cx="1275044" cy="273844"/>
          </a:xfrm>
          <a:prstGeom prst="rect">
            <a:avLst/>
          </a:prstGeom>
        </p:spPr>
        <p:txBody>
          <a:bodyPr rIns="0"/>
          <a:lstStyle>
            <a:lvl1pPr>
              <a:defRPr sz="600" b="0" i="0">
                <a:solidFill>
                  <a:schemeClr val="bg1"/>
                </a:solidFill>
                <a:latin typeface="DINPro" panose="020B0504020101020102" pitchFamily="34" charset="0"/>
              </a:defRPr>
            </a:lvl1pPr>
          </a:lstStyle>
          <a:p>
            <a:fld id="{1FCD0E07-D9FC-4B47-A6B2-EB40B08AA007}" type="slidenum">
              <a:rPr lang="en-US" smtClean="0"/>
              <a:pPr/>
              <a:t>‹#›</a:t>
            </a:fld>
            <a:endParaRPr lang="en-US"/>
          </a:p>
        </p:txBody>
      </p:sp>
      <p:pic>
        <p:nvPicPr>
          <p:cNvPr id="10" name="Graphic 9">
            <a:extLst>
              <a:ext uri="{FF2B5EF4-FFF2-40B4-BE49-F238E27FC236}">
                <a16:creationId xmlns:a16="http://schemas.microsoft.com/office/drawing/2014/main" id="{48252763-3B8E-2149-2099-5D7E088526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050" y="4857750"/>
            <a:ext cx="342900" cy="134178"/>
          </a:xfrm>
          <a:prstGeom prst="rect">
            <a:avLst/>
          </a:prstGeom>
        </p:spPr>
      </p:pic>
    </p:spTree>
    <p:extLst>
      <p:ext uri="{BB962C8B-B14F-4D97-AF65-F5344CB8AC3E}">
        <p14:creationId xmlns:p14="http://schemas.microsoft.com/office/powerpoint/2010/main" val="2445462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426247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2790700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1199413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1149998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1575067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54306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50449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307931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11445562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496586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873384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380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8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6AAF-39F9-4A46-AFD2-83431707E8A6}" type="slidenum">
              <a:rPr lang="en-US" smtClean="0"/>
              <a:t>‹#›</a:t>
            </a:fld>
            <a:endParaRPr lang="en-US"/>
          </a:p>
        </p:txBody>
      </p:sp>
    </p:spTree>
    <p:extLst>
      <p:ext uri="{BB962C8B-B14F-4D97-AF65-F5344CB8AC3E}">
        <p14:creationId xmlns:p14="http://schemas.microsoft.com/office/powerpoint/2010/main" val="2690908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44551" y="4849650"/>
            <a:ext cx="8246352" cy="125868"/>
          </a:xfrm>
          <a:prstGeom prst="rect">
            <a:avLst/>
          </a:prstGeom>
        </p:spPr>
        <p:txBody>
          <a:bodyPr/>
          <a:lstStyle/>
          <a:p>
            <a:endParaRPr lang="en-US"/>
          </a:p>
        </p:txBody>
      </p:sp>
      <p:sp>
        <p:nvSpPr>
          <p:cNvPr id="6" name="Slide Number Placeholder 5"/>
          <p:cNvSpPr>
            <a:spLocks noGrp="1"/>
          </p:cNvSpPr>
          <p:nvPr>
            <p:ph type="sldNum" sz="quarter" idx="12"/>
          </p:nvPr>
        </p:nvSpPr>
        <p:spPr>
          <a:xfrm>
            <a:off x="8484124" y="4836319"/>
            <a:ext cx="451308" cy="135731"/>
          </a:xfrm>
          <a:prstGeom prst="rect">
            <a:avLst/>
          </a:prstGeom>
        </p:spPr>
        <p:txBody>
          <a:bodyPr/>
          <a:lstStyle/>
          <a:p>
            <a:fld id="{22E09341-6589-448B-9580-B2C3E3EC0A90}" type="slidenum">
              <a:rPr lang="en-US" smtClean="0"/>
              <a:t>‹#›</a:t>
            </a:fld>
            <a:endParaRPr lang="en-US"/>
          </a:p>
        </p:txBody>
      </p:sp>
    </p:spTree>
    <p:extLst>
      <p:ext uri="{BB962C8B-B14F-4D97-AF65-F5344CB8AC3E}">
        <p14:creationId xmlns:p14="http://schemas.microsoft.com/office/powerpoint/2010/main" val="145415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451038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7517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4187260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81323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12828999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837022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2732833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78737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3785057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1368828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959951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33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804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582470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378"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1"/>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164621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30655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32" indent="-177796">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2489398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269862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1"/>
            <a:ext cx="355398" cy="145423"/>
          </a:xfrm>
          <a:prstGeom prst="rect">
            <a:avLst/>
          </a:prstGeom>
        </p:spPr>
      </p:pic>
    </p:spTree>
    <p:extLst>
      <p:ext uri="{BB962C8B-B14F-4D97-AF65-F5344CB8AC3E}">
        <p14:creationId xmlns:p14="http://schemas.microsoft.com/office/powerpoint/2010/main" val="2496133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594" indent="-228594">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41366728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6"/>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6"/>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272561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1"/>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2"/>
            <a:ext cx="3886200" cy="3619499"/>
          </a:xfrm>
        </p:spPr>
        <p:txBody>
          <a:bodyPr/>
          <a:lstStyle>
            <a:lvl1pPr>
              <a:defRPr sz="1800">
                <a:solidFill>
                  <a:schemeClr val="tx1"/>
                </a:solidFill>
              </a:defRPr>
            </a:lvl1pPr>
            <a:lvl2pPr marL="458777" indent="-173034">
              <a:tabLst/>
              <a:defRPr sz="1400"/>
            </a:lvl2pPr>
            <a:lvl3pPr marL="746106" indent="-173034">
              <a:tabLst/>
              <a:defRPr sz="1400"/>
            </a:lvl3pPr>
            <a:lvl4pPr marL="1090586" indent="-179384">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2"/>
            <a:ext cx="3886200" cy="3619499"/>
          </a:xfrm>
        </p:spPr>
        <p:txBody>
          <a:bodyPr/>
          <a:lstStyle>
            <a:lvl1pPr>
              <a:defRPr sz="1800">
                <a:solidFill>
                  <a:schemeClr val="tx1"/>
                </a:solidFill>
              </a:defRPr>
            </a:lvl1pPr>
            <a:lvl2pPr marL="458777" indent="-173034">
              <a:tabLst/>
              <a:defRPr sz="1400"/>
            </a:lvl2pPr>
            <a:lvl3pPr marL="746106" indent="-173034">
              <a:tabLst/>
              <a:defRPr sz="1400"/>
            </a:lvl3pPr>
            <a:lvl4pPr marL="1033437" indent="-179384">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94951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2756839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9"/>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3814840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189" indent="-457189">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4"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3786782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9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407117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671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noChangeArrowheads="1"/>
          </p:cNvSpPr>
          <p:nvPr>
            <p:ph type="dt" sz="half" idx="10"/>
          </p:nvPr>
        </p:nvSpPr>
        <p:spPr>
          <a:xfrm>
            <a:off x="457200" y="4686300"/>
            <a:ext cx="990600" cy="342900"/>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1143001" y="3371850"/>
            <a:ext cx="4581524" cy="27384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5495925" y="4762068"/>
            <a:ext cx="752477" cy="273844"/>
          </a:xfrm>
          <a:prstGeom prst="rect">
            <a:avLst/>
          </a:prstGeom>
          <a:ln/>
        </p:spPr>
        <p:txBody>
          <a:bodyPr/>
          <a:lstStyle>
            <a:lvl1pPr>
              <a:defRPr/>
            </a:lvl1pPr>
          </a:lstStyle>
          <a:p>
            <a:pPr>
              <a:defRPr/>
            </a:pPr>
            <a:fld id="{266FC8C5-0D08-4D3D-B93C-2B88CF607BFD}" type="slidenum">
              <a:rPr lang="en-US"/>
              <a:pPr>
                <a:defRPr/>
              </a:pPr>
              <a:t>‹#›</a:t>
            </a:fld>
            <a:endParaRPr lang="en-US"/>
          </a:p>
        </p:txBody>
      </p:sp>
    </p:spTree>
    <p:extLst>
      <p:ext uri="{BB962C8B-B14F-4D97-AF65-F5344CB8AC3E}">
        <p14:creationId xmlns:p14="http://schemas.microsoft.com/office/powerpoint/2010/main" val="2730777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560283-BD2F-E779-B8DD-6E0293E85353}"/>
              </a:ext>
            </a:extLst>
          </p:cNvPr>
          <p:cNvSpPr>
            <a:spLocks noGrp="1"/>
          </p:cNvSpPr>
          <p:nvPr>
            <p:ph type="sldNum" sz="quarter" idx="12"/>
          </p:nvPr>
        </p:nvSpPr>
        <p:spPr>
          <a:xfrm>
            <a:off x="7468906" y="4804266"/>
            <a:ext cx="1275044" cy="273844"/>
          </a:xfrm>
          <a:prstGeom prst="rect">
            <a:avLst/>
          </a:prstGeom>
        </p:spPr>
        <p:txBody>
          <a:bodyPr rIns="0"/>
          <a:lstStyle>
            <a:lvl1pPr>
              <a:defRPr sz="600" b="0" i="0">
                <a:solidFill>
                  <a:schemeClr val="bg1"/>
                </a:solidFill>
                <a:latin typeface="DINPro" panose="020B0504020101020102" pitchFamily="34" charset="0"/>
              </a:defRPr>
            </a:lvl1pPr>
          </a:lstStyle>
          <a:p>
            <a:fld id="{1FCD0E07-D9FC-4B47-A6B2-EB40B08AA007}" type="slidenum">
              <a:rPr lang="en-US" smtClean="0"/>
              <a:pPr/>
              <a:t>‹#›</a:t>
            </a:fld>
            <a:endParaRPr lang="en-US"/>
          </a:p>
        </p:txBody>
      </p:sp>
      <p:pic>
        <p:nvPicPr>
          <p:cNvPr id="10" name="Graphic 9">
            <a:extLst>
              <a:ext uri="{FF2B5EF4-FFF2-40B4-BE49-F238E27FC236}">
                <a16:creationId xmlns:a16="http://schemas.microsoft.com/office/drawing/2014/main" id="{48252763-3B8E-2149-2099-5D7E088526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050" y="4857750"/>
            <a:ext cx="342900" cy="134178"/>
          </a:xfrm>
          <a:prstGeom prst="rect">
            <a:avLst/>
          </a:prstGeom>
        </p:spPr>
      </p:pic>
    </p:spTree>
    <p:extLst>
      <p:ext uri="{BB962C8B-B14F-4D97-AF65-F5344CB8AC3E}">
        <p14:creationId xmlns:p14="http://schemas.microsoft.com/office/powerpoint/2010/main" val="395708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222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a:solidFill>
                <a:schemeClr val="tx2">
                  <a:lumMod val="50000"/>
                  <a:lumOff val="50000"/>
                </a:schemeClr>
              </a:solidFill>
              <a:effectLst/>
              <a:latin typeface="+mj-lt"/>
              <a:ea typeface="+mn-ea"/>
              <a:cs typeface="+mn-cs"/>
            </a:endParaRPr>
          </a:p>
          <a:p>
            <a:r>
              <a:rPr lang="en-US" sz="500" b="0" i="0" u="none" strike="noStrike" kern="120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err="1">
                <a:solidFill>
                  <a:schemeClr val="tx2">
                    <a:lumMod val="50000"/>
                    <a:lumOff val="50000"/>
                  </a:schemeClr>
                </a:solidFill>
                <a:effectLst/>
                <a:latin typeface="+mj-lt"/>
                <a:ea typeface="+mn-ea"/>
                <a:cs typeface="+mn-cs"/>
              </a:rPr>
              <a:t>i</a:t>
            </a:r>
            <a:r>
              <a:rPr lang="en-US" sz="500" b="0" i="0" u="none" strike="noStrike" kern="120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a:t>Month/Day/Year</a:t>
            </a:r>
          </a:p>
        </p:txBody>
      </p:sp>
    </p:spTree>
    <p:extLst>
      <p:ext uri="{BB962C8B-B14F-4D97-AF65-F5344CB8AC3E}">
        <p14:creationId xmlns:p14="http://schemas.microsoft.com/office/powerpoint/2010/main" val="4187128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a:t>Click to add text</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a:t>Click to add an optional subtitle</a:t>
            </a:r>
          </a:p>
        </p:txBody>
      </p:sp>
    </p:spTree>
    <p:extLst>
      <p:ext uri="{BB962C8B-B14F-4D97-AF65-F5344CB8AC3E}">
        <p14:creationId xmlns:p14="http://schemas.microsoft.com/office/powerpoint/2010/main" val="2538590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a:t>Click to add text</a:t>
            </a:r>
          </a:p>
        </p:txBody>
      </p:sp>
    </p:spTree>
    <p:extLst>
      <p:ext uri="{BB962C8B-B14F-4D97-AF65-F5344CB8AC3E}">
        <p14:creationId xmlns:p14="http://schemas.microsoft.com/office/powerpoint/2010/main" val="36795884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3502914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a:t>Bullet item</a:t>
            </a:r>
          </a:p>
          <a:p>
            <a:pPr lvl="2"/>
            <a:r>
              <a:rPr lang="en-US"/>
              <a:t>Bullet item</a:t>
            </a:r>
          </a:p>
          <a:p>
            <a:pPr lvl="2"/>
            <a:r>
              <a:rPr lang="en-US"/>
              <a:t>Bullet item</a:t>
            </a:r>
          </a:p>
        </p:txBody>
      </p:sp>
    </p:spTree>
    <p:extLst>
      <p:ext uri="{BB962C8B-B14F-4D97-AF65-F5344CB8AC3E}">
        <p14:creationId xmlns:p14="http://schemas.microsoft.com/office/powerpoint/2010/main" val="42591503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a:t>LARGE CAPTION</a:t>
            </a:r>
          </a:p>
        </p:txBody>
      </p:sp>
    </p:spTree>
    <p:extLst>
      <p:ext uri="{BB962C8B-B14F-4D97-AF65-F5344CB8AC3E}">
        <p14:creationId xmlns:p14="http://schemas.microsoft.com/office/powerpoint/2010/main" val="81617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41552117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391013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Tree>
    <p:extLst>
      <p:ext uri="{BB962C8B-B14F-4D97-AF65-F5344CB8AC3E}">
        <p14:creationId xmlns:p14="http://schemas.microsoft.com/office/powerpoint/2010/main" val="2824119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a:t>SMALL CAPTION</a:t>
            </a:r>
          </a:p>
        </p:txBody>
      </p:sp>
    </p:spTree>
    <p:extLst>
      <p:ext uri="{BB962C8B-B14F-4D97-AF65-F5344CB8AC3E}">
        <p14:creationId xmlns:p14="http://schemas.microsoft.com/office/powerpoint/2010/main" val="201483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a:t>Total Running Time: XX min XX sec</a:t>
            </a:r>
          </a:p>
        </p:txBody>
      </p:sp>
    </p:spTree>
    <p:extLst>
      <p:ext uri="{BB962C8B-B14F-4D97-AF65-F5344CB8AC3E}">
        <p14:creationId xmlns:p14="http://schemas.microsoft.com/office/powerpoint/2010/main" val="2813403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312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484124" y="4836319"/>
            <a:ext cx="451308" cy="135731"/>
          </a:xfrm>
          <a:prstGeom prst="rect">
            <a:avLst/>
          </a:prstGeom>
        </p:spPr>
        <p:txBody>
          <a:bodyPr/>
          <a:lstStyle/>
          <a:p>
            <a:fld id="{22E09341-6589-448B-9580-B2C3E3EC0A90}" type="slidenum">
              <a:rPr lang="en-US" smtClean="0"/>
              <a:t>‹#›</a:t>
            </a:fld>
            <a:endParaRPr lang="en-US"/>
          </a:p>
        </p:txBody>
      </p:sp>
    </p:spTree>
    <p:extLst>
      <p:ext uri="{BB962C8B-B14F-4D97-AF65-F5344CB8AC3E}">
        <p14:creationId xmlns:p14="http://schemas.microsoft.com/office/powerpoint/2010/main" val="3274558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noChangeArrowheads="1"/>
          </p:cNvSpPr>
          <p:nvPr>
            <p:ph type="dt" sz="half" idx="10"/>
          </p:nvPr>
        </p:nvSpPr>
        <p:spPr>
          <a:xfrm>
            <a:off x="457200" y="4686300"/>
            <a:ext cx="990600" cy="342900"/>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1143000" y="3371850"/>
            <a:ext cx="4581524" cy="27384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5495924" y="4762068"/>
            <a:ext cx="752477" cy="273844"/>
          </a:xfrm>
          <a:prstGeom prst="rect">
            <a:avLst/>
          </a:prstGeom>
          <a:ln/>
        </p:spPr>
        <p:txBody>
          <a:bodyPr/>
          <a:lstStyle>
            <a:lvl1pPr>
              <a:defRPr/>
            </a:lvl1pPr>
          </a:lstStyle>
          <a:p>
            <a:pPr>
              <a:defRPr/>
            </a:pPr>
            <a:fld id="{266FC8C5-0D08-4D3D-B93C-2B88CF607BFD}" type="slidenum">
              <a:rPr lang="en-US"/>
              <a:pPr>
                <a:defRPr/>
              </a:pPr>
              <a:t>‹#›</a:t>
            </a:fld>
            <a:endParaRPr lang="en-US"/>
          </a:p>
        </p:txBody>
      </p:sp>
    </p:spTree>
    <p:extLst>
      <p:ext uri="{BB962C8B-B14F-4D97-AF65-F5344CB8AC3E}">
        <p14:creationId xmlns:p14="http://schemas.microsoft.com/office/powerpoint/2010/main" val="3136265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1" y="2114550"/>
            <a:ext cx="8229600" cy="1447800"/>
          </a:xfrm>
          <a:prstGeom prst="rect">
            <a:avLst/>
          </a:prstGeom>
        </p:spPr>
        <p:txBody>
          <a:bodyPr>
            <a:normAutofit/>
          </a:bodyPr>
          <a:lstStyle>
            <a:lvl1pPr marL="0" marR="0" indent="0" algn="l" defTabSz="289322" rtl="0" eaLnBrk="1" fontAlgn="auto" latinLnBrk="0" hangingPunct="1">
              <a:lnSpc>
                <a:spcPct val="100000"/>
              </a:lnSpc>
              <a:spcBef>
                <a:spcPct val="20000"/>
              </a:spcBef>
              <a:spcAft>
                <a:spcPts val="0"/>
              </a:spcAft>
              <a:buClrTx/>
              <a:buSzTx/>
              <a:buFont typeface="Arial" pitchFamily="34" charset="0"/>
              <a:buNone/>
              <a:tabLst/>
              <a:defRPr sz="1139" b="1" i="0" cap="all" baseline="0">
                <a:solidFill>
                  <a:schemeClr val="tx1"/>
                </a:solidFill>
                <a:latin typeface="+mj-lt"/>
              </a:defRPr>
            </a:lvl1pPr>
          </a:lstStyle>
          <a:p>
            <a:pPr marL="0" marR="0" lvl="0" indent="0" algn="l" defTabSz="289322" rtl="0" eaLnBrk="1" fontAlgn="auto" latinLnBrk="0" hangingPunct="1">
              <a:lnSpc>
                <a:spcPct val="100000"/>
              </a:lnSpc>
              <a:spcBef>
                <a:spcPct val="20000"/>
              </a:spcBef>
              <a:spcAft>
                <a:spcPts val="0"/>
              </a:spcAft>
              <a:buClrTx/>
              <a:buSzTx/>
              <a:buFont typeface="Arial" pitchFamily="34" charset="0"/>
              <a:buNone/>
              <a:tabLst/>
              <a:defRPr/>
            </a:pPr>
            <a:r>
              <a:rPr lang="en-US" cap="all" baseline="0"/>
              <a:t>PRESENTATION TITLE</a:t>
            </a:r>
            <a:endParaRPr lang="en-US"/>
          </a:p>
          <a:p>
            <a:pPr marL="0" marR="0" lvl="0" indent="0" algn="l" defTabSz="289322" rtl="0" eaLnBrk="1" fontAlgn="auto" latinLnBrk="0" hangingPunct="1">
              <a:lnSpc>
                <a:spcPct val="100000"/>
              </a:lnSpc>
              <a:spcBef>
                <a:spcPct val="20000"/>
              </a:spcBef>
              <a:spcAft>
                <a:spcPts val="0"/>
              </a:spcAft>
              <a:buClrTx/>
              <a:buSzTx/>
              <a:buFont typeface="Arial" pitchFamily="34" charset="0"/>
              <a:buNone/>
              <a:tabLst/>
              <a:defRPr/>
            </a:pPr>
            <a:endParaRPr lang="en-US"/>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1" y="4400550"/>
            <a:ext cx="8229600" cy="165238"/>
          </a:xfrm>
          <a:prstGeom prst="rect">
            <a:avLst/>
          </a:prstGeom>
          <a:noFill/>
        </p:spPr>
        <p:txBody>
          <a:bodyPr wrap="square" rtlCol="0">
            <a:spAutoFit/>
          </a:bodyPr>
          <a:lstStyle/>
          <a:p>
            <a:r>
              <a:rPr lang="en-US" sz="158" b="0" i="0" u="none" strike="noStrike" kern="1200">
                <a:solidFill>
                  <a:schemeClr val="bg1">
                    <a:lumMod val="65000"/>
                  </a:schemeClr>
                </a:solidFill>
                <a:effectLst/>
                <a:latin typeface="+mn-lt"/>
                <a:ea typeface="+mn-ea"/>
                <a:cs typeface="+mn-cs"/>
              </a:rPr>
              <a:t>SPACEX PROPRIETARY &amp; CONFIDENTIAL INFORMATION</a:t>
            </a:r>
          </a:p>
          <a:p>
            <a:r>
              <a:rPr lang="en-US" sz="158" b="0" i="0" u="none" strike="noStrike" kern="1200">
                <a:solidFill>
                  <a:schemeClr val="bg1">
                    <a:lumMod val="65000"/>
                  </a:schemeClr>
                </a:solidFill>
                <a:effectLst/>
                <a:latin typeface="+mn-lt"/>
                <a:ea typeface="+mn-ea"/>
                <a:cs typeface="+mn-cs"/>
              </a:rPr>
              <a:t> </a:t>
            </a:r>
          </a:p>
          <a:p>
            <a:r>
              <a:rPr lang="en-US" sz="158" b="0" i="0" u="none" strike="noStrike" kern="1200">
                <a:solidFill>
                  <a:schemeClr val="bg1">
                    <a:lumMod val="65000"/>
                  </a:schemeClr>
                </a:solidFill>
                <a:effectLst/>
                <a:latin typeface="+mn-lt"/>
                <a:ea typeface="+mn-ea"/>
                <a:cs typeface="+mn-cs"/>
              </a:rPr>
              <a:t>U.S. EXPORT CONTROLLED: This document may contain U.S. export-controlled information (ITAR or EAR).  The export, reexport, transfer or retransfer of this document to any other company, entity, person, or destination, or for any use or purpose other than that for which the document was provided by SpaceX is prohibited without prior written approval from SpaceX and authorization under applicable export control laws. </a:t>
            </a: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2" y="1885950"/>
            <a:ext cx="2286000" cy="381000"/>
          </a:xfrm>
          <a:prstGeom prst="rect">
            <a:avLst/>
          </a:prstGeom>
        </p:spPr>
        <p:txBody>
          <a:bodyPr>
            <a:normAutofit/>
          </a:bodyPr>
          <a:lstStyle>
            <a:lvl1pPr marL="0" indent="0">
              <a:buNone/>
              <a:defRPr sz="443">
                <a:latin typeface="+mj-lt"/>
              </a:defRPr>
            </a:lvl1pPr>
          </a:lstStyle>
          <a:p>
            <a:pPr lvl="0"/>
            <a:r>
              <a:rPr lang="en-US"/>
              <a:t>Month/Day/Year</a:t>
            </a:r>
          </a:p>
        </p:txBody>
      </p:sp>
    </p:spTree>
    <p:extLst>
      <p:ext uri="{BB962C8B-B14F-4D97-AF65-F5344CB8AC3E}">
        <p14:creationId xmlns:p14="http://schemas.microsoft.com/office/powerpoint/2010/main" val="31435028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399324" indent="-56257">
              <a:tabLst/>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0735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1.png"/><Relationship Id="rId2" Type="http://schemas.openxmlformats.org/officeDocument/2006/relationships/slideLayout" Target="../slideLayouts/slideLayout123.xml"/><Relationship Id="rId16" Type="http://schemas.openxmlformats.org/officeDocument/2006/relationships/theme" Target="../theme/theme1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1.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oleObject" Target="../embeddings/oleObject1.bin"/><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tags" Target="../tags/tag4.xml"/><Relationship Id="rId2" Type="http://schemas.openxmlformats.org/officeDocument/2006/relationships/slideLayout" Target="../slideLayouts/slideLayout150.xml"/><Relationship Id="rId16" Type="http://schemas.openxmlformats.org/officeDocument/2006/relationships/tags" Target="../tags/tag3.xml"/><Relationship Id="rId20" Type="http://schemas.openxmlformats.org/officeDocument/2006/relationships/image" Target="../media/image4.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2.xml"/><Relationship Id="rId10" Type="http://schemas.openxmlformats.org/officeDocument/2006/relationships/slideLayout" Target="../slideLayouts/slideLayout158.xml"/><Relationship Id="rId19" Type="http://schemas.openxmlformats.org/officeDocument/2006/relationships/image" Target="../media/image3.emf"/><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image" Target="../media/image1.png"/><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image" Target="../media/image10.png"/><Relationship Id="rId2" Type="http://schemas.openxmlformats.org/officeDocument/2006/relationships/slideLayout" Target="../slideLayouts/slideLayout177.xml"/><Relationship Id="rId16" Type="http://schemas.microsoft.com/office/2007/relationships/hdphoto" Target="../media/hdphoto1.wdp"/><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9.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oleObject" Target="../embeddings/oleObject1.bin"/><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tags" Target="../tags/tag6.xml"/><Relationship Id="rId2" Type="http://schemas.openxmlformats.org/officeDocument/2006/relationships/slideLayout" Target="../slideLayouts/slideLayout190.xml"/><Relationship Id="rId16" Type="http://schemas.openxmlformats.org/officeDocument/2006/relationships/tags" Target="../tags/tag5.xml"/><Relationship Id="rId20" Type="http://schemas.openxmlformats.org/officeDocument/2006/relationships/image" Target="../media/image4.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5.xml"/><Relationship Id="rId10" Type="http://schemas.openxmlformats.org/officeDocument/2006/relationships/slideLayout" Target="../slideLayouts/slideLayout198.xml"/><Relationship Id="rId19" Type="http://schemas.openxmlformats.org/officeDocument/2006/relationships/image" Target="../media/image3.emf"/><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oleObject" Target="../embeddings/oleObject1.bin"/><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tags" Target="../tags/tag8.xml"/><Relationship Id="rId2" Type="http://schemas.openxmlformats.org/officeDocument/2006/relationships/slideLayout" Target="../slideLayouts/slideLayout204.xml"/><Relationship Id="rId16" Type="http://schemas.openxmlformats.org/officeDocument/2006/relationships/tags" Target="../tags/tag7.xml"/><Relationship Id="rId20" Type="http://schemas.openxmlformats.org/officeDocument/2006/relationships/image" Target="../media/image4.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16.xml"/><Relationship Id="rId10" Type="http://schemas.openxmlformats.org/officeDocument/2006/relationships/slideLayout" Target="../slideLayouts/slideLayout212.xml"/><Relationship Id="rId19" Type="http://schemas.openxmlformats.org/officeDocument/2006/relationships/image" Target="../media/image3.emf"/><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image" Target="../media/image1.png"/><Relationship Id="rId2" Type="http://schemas.openxmlformats.org/officeDocument/2006/relationships/slideLayout" Target="../slideLayouts/slideLayout218.xml"/><Relationship Id="rId16" Type="http://schemas.openxmlformats.org/officeDocument/2006/relationships/theme" Target="../theme/theme17.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image" Target="../media/image1.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theme" Target="../theme/theme1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1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ags" Target="../tags/tag2.xml"/><Relationship Id="rId3" Type="http://schemas.openxmlformats.org/officeDocument/2006/relationships/slideLayout" Target="../slideLayouts/slideLayout29.xml"/><Relationship Id="rId21" Type="http://schemas.openxmlformats.org/officeDocument/2006/relationships/image" Target="../media/image4.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1.xml"/><Relationship Id="rId2" Type="http://schemas.openxmlformats.org/officeDocument/2006/relationships/slideLayout" Target="../slideLayouts/slideLayout28.xml"/><Relationship Id="rId16" Type="http://schemas.openxmlformats.org/officeDocument/2006/relationships/theme" Target="../theme/theme3.xml"/><Relationship Id="rId20"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oleObject" Target="../embeddings/oleObject1.bin"/><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png"/><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7.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9.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6"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0"/>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a:solidFill>
                  <a:schemeClr val="bg1"/>
                </a:solidFill>
                <a:latin typeface="+mj-lt"/>
              </a:rPr>
              <a:t>SPACEX PROPRIETARY DATA. U.S. EXPORT CONTROLLED..</a:t>
            </a:r>
          </a:p>
        </p:txBody>
      </p:sp>
    </p:spTree>
    <p:extLst>
      <p:ext uri="{BB962C8B-B14F-4D97-AF65-F5344CB8AC3E}">
        <p14:creationId xmlns:p14="http://schemas.microsoft.com/office/powerpoint/2010/main" val="2374605052"/>
      </p:ext>
    </p:extLst>
  </p:cSld>
  <p:clrMap bg1="lt1" tx1="dk1" bg2="lt2" tx2="dk2" accent1="accent1" accent2="accent2" accent3="accent3" accent4="accent4" accent5="accent5" accent6="accent6" hlink="hlink" folHlink="folHlink"/>
  <p:sldLayoutIdLst>
    <p:sldLayoutId id="2147483883" r:id="rId1"/>
    <p:sldLayoutId id="2147483956"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60" r:id="rId13"/>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latin typeface="Arial" panose="020B0604020202020204" pitchFamily="34" charset="0"/>
              </a:rPr>
              <a:pPr/>
              <a:t>‹#›</a:t>
            </a:fld>
            <a:endParaRPr lang="en-US">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SPACEX</a:t>
            </a:r>
            <a:r>
              <a:rPr lang="en-US" sz="500" b="0" i="0" u="none" strike="noStrike" kern="1200" baseline="0">
                <a:solidFill>
                  <a:schemeClr val="bg1">
                    <a:lumMod val="65000"/>
                  </a:schemeClr>
                </a:solidFill>
                <a:effectLst/>
                <a:latin typeface="DINPro" panose="020B0504020101020102" pitchFamily="34" charset="0"/>
                <a:ea typeface="+mn-ea"/>
                <a:cs typeface="+mn-cs"/>
              </a:rPr>
              <a:t> PROPRIETARY AND COMPETITION SENSITIVE: NOT FOR DISTRIBUTION</a:t>
            </a:r>
            <a:endParaRPr lang="en-US" sz="500">
              <a:solidFill>
                <a:schemeClr val="bg1">
                  <a:lumMod val="65000"/>
                </a:schemeClr>
              </a:solidFill>
              <a:latin typeface="+mj-lt"/>
            </a:endParaRPr>
          </a:p>
        </p:txBody>
      </p:sp>
    </p:spTree>
    <p:extLst>
      <p:ext uri="{BB962C8B-B14F-4D97-AF65-F5344CB8AC3E}">
        <p14:creationId xmlns:p14="http://schemas.microsoft.com/office/powerpoint/2010/main" val="2116550176"/>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solidFill>
                  <a:schemeClr val="tx1"/>
                </a:solidFill>
                <a:latin typeface="D-DIN" panose="020B0504030202030204" pitchFamily="34" charset="0"/>
              </a:rPr>
              <a:pPr/>
              <a:t>‹#›</a:t>
            </a:fld>
            <a:endParaRPr lang="en-US">
              <a:solidFill>
                <a:schemeClr val="tx1"/>
              </a:solidFill>
              <a:latin typeface="D-DIN" panose="020B050403020203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0"/>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a:solidFill>
                  <a:schemeClr val="tx1"/>
                </a:solidFill>
                <a:latin typeface="D-DIN" panose="020B0504030202030204" pitchFamily="34" charset="0"/>
              </a:rPr>
              <a:t>SPACEX PROPRIETARY DATA. NOT U.S. EXPORT CONTROLLED..</a:t>
            </a:r>
          </a:p>
        </p:txBody>
      </p:sp>
    </p:spTree>
    <p:extLst>
      <p:ext uri="{BB962C8B-B14F-4D97-AF65-F5344CB8AC3E}">
        <p14:creationId xmlns:p14="http://schemas.microsoft.com/office/powerpoint/2010/main" val="1040656654"/>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Lst>
  <p:hf hdr="0"/>
  <p:txStyles>
    <p:titleStyle>
      <a:lvl1pPr algn="l" defTabSz="914400" rtl="0" eaLnBrk="1" latinLnBrk="0" hangingPunct="1">
        <a:spcBef>
          <a:spcPct val="0"/>
        </a:spcBef>
        <a:buNone/>
        <a:defRPr sz="2000" b="1" i="0" kern="1200">
          <a:solidFill>
            <a:schemeClr val="tx1"/>
          </a:solidFill>
          <a:latin typeface="D-DIN" panose="020B050403020203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D-DIN" panose="020B0504030202030204" pitchFamily="34" charset="0"/>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D-DIN" panose="020B0504030202030204" pitchFamily="34" charset="0"/>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D-DIN" panose="020B0504030202030204" pitchFamily="34" charset="0"/>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D-DIN" panose="020B0504030202030204"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282" imgH="282" progId="TCLayout.ActiveDocument.1">
                  <p:embed/>
                </p:oleObj>
              </mc:Choice>
              <mc:Fallback>
                <p:oleObj name="think-cell Slide" r:id="rId18" imgW="282" imgH="282" progId="TCLayout.ActiveDocument.1">
                  <p:embed/>
                  <p:pic>
                    <p:nvPicPr>
                      <p:cNvPr id="5" name="Object 4"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a:noFill/>
        </p:spPr>
      </p:pic>
      <p:sp>
        <p:nvSpPr>
          <p:cNvPr id="9"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COMPETITION SENSITIVE</a:t>
            </a:r>
            <a:endParaRPr lang="en-US" sz="500">
              <a:solidFill>
                <a:schemeClr val="bg1">
                  <a:lumMod val="65000"/>
                </a:schemeClr>
              </a:solidFill>
              <a:latin typeface="+mj-lt"/>
            </a:endParaRPr>
          </a:p>
        </p:txBody>
      </p:sp>
    </p:spTree>
    <p:extLst>
      <p:ext uri="{BB962C8B-B14F-4D97-AF65-F5344CB8AC3E}">
        <p14:creationId xmlns:p14="http://schemas.microsoft.com/office/powerpoint/2010/main" val="1518255229"/>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6" r:id="rId13"/>
    <p:sldLayoutId id="2147484410" r:id="rId14"/>
  </p:sldLayoutIdLst>
  <p:hf hdr="0"/>
  <p:txStyles>
    <p:titleStyle>
      <a:lvl1pPr algn="l" defTabSz="914400" rtl="0" eaLnBrk="1" latinLnBrk="0" hangingPunct="1">
        <a:spcBef>
          <a:spcPct val="0"/>
        </a:spcBef>
        <a:buNone/>
        <a:defRPr sz="2000" b="1" i="0" kern="1200">
          <a:solidFill>
            <a:schemeClr val="bg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74574"/>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SPACEX</a:t>
            </a:r>
            <a:r>
              <a:rPr lang="en-US" sz="500" b="0" i="0" u="none" strike="noStrike" kern="1200" baseline="0">
                <a:solidFill>
                  <a:schemeClr val="bg1">
                    <a:lumMod val="65000"/>
                  </a:schemeClr>
                </a:solidFill>
                <a:effectLst/>
                <a:latin typeface="DINPro" panose="020B0504020101020102" pitchFamily="34" charset="0"/>
                <a:ea typeface="+mn-ea"/>
                <a:cs typeface="+mn-cs"/>
              </a:rPr>
              <a:t> PROPRIETARY AND COMPETITION SENSITIVE: NOT FOR DISTRIBUTION</a:t>
            </a:r>
            <a:endParaRPr lang="en-US" sz="500">
              <a:solidFill>
                <a:schemeClr val="bg1">
                  <a:lumMod val="65000"/>
                </a:schemeClr>
              </a:solidFill>
              <a:latin typeface="+mj-lt"/>
            </a:endParaRPr>
          </a:p>
        </p:txBody>
      </p:sp>
    </p:spTree>
    <p:extLst>
      <p:ext uri="{BB962C8B-B14F-4D97-AF65-F5344CB8AC3E}">
        <p14:creationId xmlns:p14="http://schemas.microsoft.com/office/powerpoint/2010/main" val="28966539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5" r:id="rId13"/>
  </p:sldLayoutIdLst>
  <p:hf hdr="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1"/>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z="700" smtClean="0">
                <a:latin typeface="Arial" panose="020B0604020202020204" pitchFamily="34" charset="0"/>
              </a:rPr>
              <a:pPr/>
              <a:t>‹#›</a:t>
            </a:fld>
            <a:endParaRPr lang="en-US" sz="700">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2"/>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CONFIDENTIAL</a:t>
            </a:r>
            <a:endParaRPr lang="en-US" sz="500">
              <a:solidFill>
                <a:schemeClr val="bg1">
                  <a:lumMod val="65000"/>
                </a:schemeClr>
              </a:solidFill>
              <a:latin typeface="+mj-lt"/>
            </a:endParaRPr>
          </a:p>
        </p:txBody>
      </p:sp>
      <p:pic>
        <p:nvPicPr>
          <p:cNvPr id="8" name="Picture 7">
            <a:extLst>
              <a:ext uri="{FF2B5EF4-FFF2-40B4-BE49-F238E27FC236}">
                <a16:creationId xmlns:a16="http://schemas.microsoft.com/office/drawing/2014/main" id="{4A4527FB-D4C8-45BC-956D-FEEC2E97D72E}"/>
              </a:ext>
            </a:extLst>
          </p:cNvPr>
          <p:cNvPicPr>
            <a:picLocks noChangeAspect="1"/>
          </p:cNvPicPr>
          <p:nvPr userDrawn="1"/>
        </p:nvPicPr>
        <p:blipFill>
          <a:blip r:embed="rId15" cstate="print">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tretch>
            <a:fillRect/>
          </a:stretch>
        </p:blipFill>
        <p:spPr>
          <a:xfrm>
            <a:off x="457200" y="4781551"/>
            <a:ext cx="355398" cy="145423"/>
          </a:xfrm>
          <a:prstGeom prst="rect">
            <a:avLst/>
          </a:prstGeom>
        </p:spPr>
      </p:pic>
      <p:pic>
        <p:nvPicPr>
          <p:cNvPr id="9" name="Picture 8">
            <a:extLst>
              <a:ext uri="{FF2B5EF4-FFF2-40B4-BE49-F238E27FC236}">
                <a16:creationId xmlns:a16="http://schemas.microsoft.com/office/drawing/2014/main" id="{3C090CDB-8670-47EF-9297-B035A9D99E0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51629" y="4730722"/>
            <a:ext cx="525544" cy="262772"/>
          </a:xfrm>
          <a:prstGeom prst="rect">
            <a:avLst/>
          </a:prstGeom>
        </p:spPr>
      </p:pic>
    </p:spTree>
    <p:extLst>
      <p:ext uri="{BB962C8B-B14F-4D97-AF65-F5344CB8AC3E}">
        <p14:creationId xmlns:p14="http://schemas.microsoft.com/office/powerpoint/2010/main" val="3996172740"/>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Lst>
  <p:hf hdr="0"/>
  <p:txStyles>
    <p:titleStyle>
      <a:lvl1pPr algn="l" defTabSz="914378" rtl="0" eaLnBrk="1" latinLnBrk="0" hangingPunct="1">
        <a:spcBef>
          <a:spcPct val="0"/>
        </a:spcBef>
        <a:buNone/>
        <a:defRPr sz="2000" b="1" i="0" kern="1200">
          <a:solidFill>
            <a:schemeClr val="bg1"/>
          </a:solidFill>
          <a:latin typeface="D-DIN" panose="020B0504030202030204" pitchFamily="34" charset="0"/>
          <a:ea typeface="+mj-ea"/>
          <a:cs typeface="Arial" panose="020B0604020202020204" pitchFamily="34" charset="0"/>
        </a:defRPr>
      </a:lvl1pPr>
    </p:titleStyle>
    <p:bodyStyle>
      <a:lvl1pPr marL="177796" indent="-177796" algn="l" defTabSz="914378" rtl="0" eaLnBrk="1" latinLnBrk="0" hangingPunct="1">
        <a:spcBef>
          <a:spcPct val="20000"/>
        </a:spcBef>
        <a:buFont typeface="Arial" panose="020B0604020202020204" pitchFamily="34" charset="0"/>
        <a:buChar char="•"/>
        <a:tabLst/>
        <a:defRPr sz="1800" kern="1200" baseline="0">
          <a:solidFill>
            <a:schemeClr val="bg1"/>
          </a:solidFill>
          <a:latin typeface="D-DIN" panose="020B0504030202030204" pitchFamily="34" charset="0"/>
          <a:ea typeface="+mn-ea"/>
          <a:cs typeface="+mn-cs"/>
        </a:defRPr>
      </a:lvl1pPr>
      <a:lvl2pPr marL="519100" indent="-171446" algn="l" defTabSz="914378" rtl="0" eaLnBrk="1" latinLnBrk="0" hangingPunct="1">
        <a:spcBef>
          <a:spcPct val="20000"/>
        </a:spcBef>
        <a:buFont typeface="Arial" panose="020B0604020202020204" pitchFamily="34" charset="0"/>
        <a:buChar char="•"/>
        <a:tabLst/>
        <a:defRPr sz="1400" kern="1200">
          <a:solidFill>
            <a:schemeClr val="bg1"/>
          </a:solidFill>
          <a:latin typeface="D-DIN" panose="020B0504030202030204" pitchFamily="34" charset="0"/>
          <a:ea typeface="+mn-ea"/>
          <a:cs typeface="+mn-cs"/>
        </a:defRPr>
      </a:lvl2pPr>
      <a:lvl3pPr marL="920727" indent="-171446" algn="l" defTabSz="914378" rtl="0" eaLnBrk="1" latinLnBrk="0" hangingPunct="1">
        <a:spcBef>
          <a:spcPct val="20000"/>
        </a:spcBef>
        <a:buFont typeface="Arial" panose="020B0604020202020204" pitchFamily="34" charset="0"/>
        <a:buChar char="•"/>
        <a:tabLst/>
        <a:defRPr sz="1400" kern="1200">
          <a:solidFill>
            <a:schemeClr val="bg1"/>
          </a:solidFill>
          <a:latin typeface="D-DIN" panose="020B0504030202030204" pitchFamily="34" charset="0"/>
          <a:ea typeface="+mn-ea"/>
          <a:cs typeface="+mn-cs"/>
        </a:defRPr>
      </a:lvl3pPr>
      <a:lvl4pPr marL="1262032" indent="-177796" algn="l" defTabSz="914378" rtl="0" eaLnBrk="1" latinLnBrk="0" hangingPunct="1">
        <a:spcBef>
          <a:spcPct val="20000"/>
        </a:spcBef>
        <a:buFont typeface="Arial" panose="020B0604020202020204" pitchFamily="34" charset="0"/>
        <a:buChar char="•"/>
        <a:tabLst/>
        <a:defRPr sz="1400" kern="1200">
          <a:solidFill>
            <a:schemeClr val="bg1"/>
          </a:solidFill>
          <a:latin typeface="D-DIN" panose="020B0504030202030204" pitchFamily="34" charset="0"/>
          <a:ea typeface="+mn-ea"/>
          <a:cs typeface="+mn-cs"/>
        </a:defRPr>
      </a:lvl4pPr>
      <a:lvl5pPr marL="2057348" indent="-228594" algn="l" defTabSz="914378"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4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282" imgH="282" progId="TCLayout.ActiveDocument.1">
                  <p:embed/>
                </p:oleObj>
              </mc:Choice>
              <mc:Fallback>
                <p:oleObj name="think-cell Slide" r:id="rId18" imgW="282" imgH="282" progId="TCLayout.ActiveDocument.1">
                  <p:embed/>
                  <p:pic>
                    <p:nvPicPr>
                      <p:cNvPr id="5" name="Object 4"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a:noFill/>
        </p:spPr>
      </p:pic>
    </p:spTree>
    <p:extLst>
      <p:ext uri="{BB962C8B-B14F-4D97-AF65-F5344CB8AC3E}">
        <p14:creationId xmlns:p14="http://schemas.microsoft.com/office/powerpoint/2010/main" val="3993250976"/>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Lst>
  <p:hf hdr="0"/>
  <p:txStyles>
    <p:titleStyle>
      <a:lvl1pPr algn="l" defTabSz="914400" rtl="0" eaLnBrk="1" latinLnBrk="0" hangingPunct="1">
        <a:spcBef>
          <a:spcPct val="0"/>
        </a:spcBef>
        <a:buNone/>
        <a:defRPr sz="2000" b="1" i="0" kern="1200">
          <a:solidFill>
            <a:schemeClr val="bg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282" imgH="282" progId="TCLayout.ActiveDocument.1">
                  <p:embed/>
                </p:oleObj>
              </mc:Choice>
              <mc:Fallback>
                <p:oleObj name="think-cell Slide" r:id="rId18" imgW="282" imgH="282" progId="TCLayout.ActiveDocument.1">
                  <p:embed/>
                  <p:pic>
                    <p:nvPicPr>
                      <p:cNvPr id="5" name="Object 4"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a:noFill/>
        </p:spPr>
      </p:pic>
      <p:sp>
        <p:nvSpPr>
          <p:cNvPr id="9"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COMPETITION SENSITIVE</a:t>
            </a:r>
            <a:endParaRPr lang="en-US" sz="500">
              <a:solidFill>
                <a:schemeClr val="bg1">
                  <a:lumMod val="65000"/>
                </a:schemeClr>
              </a:solidFill>
              <a:latin typeface="+mj-lt"/>
            </a:endParaRPr>
          </a:p>
        </p:txBody>
      </p:sp>
    </p:spTree>
    <p:extLst>
      <p:ext uri="{BB962C8B-B14F-4D97-AF65-F5344CB8AC3E}">
        <p14:creationId xmlns:p14="http://schemas.microsoft.com/office/powerpoint/2010/main" val="963600343"/>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5" r:id="rId13"/>
    <p:sldLayoutId id="2147484376" r:id="rId14"/>
  </p:sldLayoutIdLst>
  <p:hf hdr="0"/>
  <p:txStyles>
    <p:titleStyle>
      <a:lvl1pPr algn="l" defTabSz="914400" rtl="0" eaLnBrk="1" latinLnBrk="0" hangingPunct="1">
        <a:spcBef>
          <a:spcPct val="0"/>
        </a:spcBef>
        <a:buNone/>
        <a:defRPr sz="2000" b="1" i="0" kern="1200">
          <a:solidFill>
            <a:schemeClr val="bg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latin typeface="Arial" panose="020B0604020202020204" pitchFamily="34" charset="0"/>
              </a:rPr>
              <a:pPr/>
              <a:t>‹#›</a:t>
            </a:fld>
            <a:endParaRPr lang="en-US">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CONFIDENTIAL</a:t>
            </a:r>
            <a:endParaRPr lang="en-US" sz="500">
              <a:solidFill>
                <a:schemeClr val="bg1">
                  <a:lumMod val="65000"/>
                </a:schemeClr>
              </a:solidFill>
              <a:latin typeface="+mj-lt"/>
            </a:endParaRPr>
          </a:p>
        </p:txBody>
      </p:sp>
    </p:spTree>
    <p:extLst>
      <p:ext uri="{BB962C8B-B14F-4D97-AF65-F5344CB8AC3E}">
        <p14:creationId xmlns:p14="http://schemas.microsoft.com/office/powerpoint/2010/main" val="3781267262"/>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Lst>
  <p:hf hdr="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1"/>
            <a:ext cx="8229600" cy="612322"/>
          </a:xfrm>
          <a:prstGeom prst="rect">
            <a:avLst/>
          </a:prstGeom>
        </p:spPr>
        <p:txBody>
          <a:bodyPr vert="horz" lIns="91440" tIns="45720" rIns="91440" bIns="45720" rtlCol="0" anchor="ctr" anchorCtr="0">
            <a:normAutofit/>
          </a:bodyPr>
          <a:lstStyle/>
          <a:p>
            <a:r>
              <a:rPr lang="en-US"/>
              <a:t>TITLE OF PAGE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17" name="Picture 16">
            <a:extLst>
              <a:ext uri="{FF2B5EF4-FFF2-40B4-BE49-F238E27FC236}">
                <a16:creationId xmlns:a16="http://schemas.microsoft.com/office/drawing/2014/main" id="{ABCE2B05-14FC-2445-BB42-D139EEE8AD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 y="4781551"/>
            <a:ext cx="355398" cy="145423"/>
          </a:xfrm>
          <a:prstGeom prst="rect">
            <a:avLst/>
          </a:prstGeom>
        </p:spPr>
      </p:pic>
    </p:spTree>
    <p:extLst>
      <p:ext uri="{BB962C8B-B14F-4D97-AF65-F5344CB8AC3E}">
        <p14:creationId xmlns:p14="http://schemas.microsoft.com/office/powerpoint/2010/main" val="2737520879"/>
      </p:ext>
    </p:extLst>
  </p:cSld>
  <p:clrMap bg1="dk1" tx1="lt1" bg2="dk2"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8" rtl="0" eaLnBrk="1" latinLnBrk="0" hangingPunct="1">
        <a:spcBef>
          <a:spcPct val="0"/>
        </a:spcBef>
        <a:buNone/>
        <a:defRPr sz="2400" b="1" i="0" kern="1200">
          <a:solidFill>
            <a:schemeClr val="tx1"/>
          </a:solidFill>
          <a:latin typeface="D-DIN" panose="020B0504030202030204" pitchFamily="34" charset="77"/>
          <a:ea typeface="+mj-ea"/>
          <a:cs typeface="+mj-cs"/>
        </a:defRPr>
      </a:lvl1pPr>
    </p:titleStyle>
    <p:bodyStyle>
      <a:lvl1pPr marL="0" indent="0" algn="l" defTabSz="914378" rtl="0" eaLnBrk="1" latinLnBrk="0" hangingPunct="1">
        <a:spcBef>
          <a:spcPct val="20000"/>
        </a:spcBef>
        <a:buFont typeface="Arial" pitchFamily="34" charset="0"/>
        <a:buNone/>
        <a:defRPr sz="2000" b="0" i="0" kern="1200" baseline="0">
          <a:solidFill>
            <a:schemeClr val="tx1"/>
          </a:solidFill>
          <a:latin typeface="D-DIN" panose="020B0504030202030204" pitchFamily="34" charset="77"/>
          <a:ea typeface="+mn-ea"/>
          <a:cs typeface="+mn-cs"/>
        </a:defRPr>
      </a:lvl1pPr>
      <a:lvl2pPr marL="742931" indent="-285743" algn="l" defTabSz="914378" rtl="0" eaLnBrk="1" latinLnBrk="0" hangingPunct="1">
        <a:spcBef>
          <a:spcPct val="20000"/>
        </a:spcBef>
        <a:buFont typeface="Arial" panose="020B0604020202020204" pitchFamily="34" charset="0"/>
        <a:buChar char="•"/>
        <a:defRPr sz="1800" b="0" i="0" kern="1200">
          <a:solidFill>
            <a:schemeClr val="tx1"/>
          </a:solidFill>
          <a:latin typeface="D-DIN" panose="020B0504030202030204" pitchFamily="34" charset="77"/>
          <a:ea typeface="+mn-ea"/>
          <a:cs typeface="+mn-cs"/>
        </a:defRPr>
      </a:lvl2pPr>
      <a:lvl3pPr marL="1142972" indent="-228594" algn="l" defTabSz="914378" rtl="0" eaLnBrk="1" latinLnBrk="0" hangingPunct="1">
        <a:spcBef>
          <a:spcPct val="20000"/>
        </a:spcBef>
        <a:buFont typeface="Arial" pitchFamily="34" charset="0"/>
        <a:buChar char="•"/>
        <a:defRPr sz="1600" b="0" i="0" kern="1200">
          <a:solidFill>
            <a:schemeClr val="tx1"/>
          </a:solidFill>
          <a:latin typeface="D-DIN" panose="020B0504030202030204" pitchFamily="34" charset="77"/>
          <a:ea typeface="+mn-ea"/>
          <a:cs typeface="+mn-cs"/>
        </a:defRPr>
      </a:lvl3pPr>
      <a:lvl4pPr marL="1657309" indent="-285743" algn="l" defTabSz="914378" rtl="0" eaLnBrk="1" latinLnBrk="0" hangingPunct="1">
        <a:spcBef>
          <a:spcPct val="20000"/>
        </a:spcBef>
        <a:buFont typeface="Arial" panose="020B0604020202020204" pitchFamily="34" charset="0"/>
        <a:buChar char="•"/>
        <a:defRPr sz="1400" b="0" i="0" kern="1200">
          <a:solidFill>
            <a:schemeClr val="tx1"/>
          </a:solidFill>
          <a:latin typeface="D-DIN" panose="020B0504030202030204" pitchFamily="34" charset="77"/>
          <a:ea typeface="+mn-ea"/>
          <a:cs typeface="+mn-cs"/>
        </a:defRPr>
      </a:lvl4pPr>
      <a:lvl5pPr marL="2057348" indent="-228594" algn="l" defTabSz="914378" rtl="0" eaLnBrk="1" latinLnBrk="0" hangingPunct="1">
        <a:spcBef>
          <a:spcPct val="20000"/>
        </a:spcBef>
        <a:buFont typeface="Arial" pitchFamily="34" charset="0"/>
        <a:buChar char="•"/>
        <a:defRPr sz="1200" b="0" i="0" kern="1200">
          <a:solidFill>
            <a:schemeClr val="tx1"/>
          </a:solidFill>
          <a:latin typeface="D-DIN" panose="020B0504030202030204" pitchFamily="34" charset="77"/>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4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1701908"/>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5"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0"/>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a:solidFill>
                  <a:schemeClr val="bg1"/>
                </a:solidFill>
                <a:latin typeface="+mj-lt"/>
              </a:rPr>
              <a:t>SPACEX PROPRIETARY DATA. U.S. EXPORT CONTROLLED. The data are restricted under the Data Rights provisions of Space Act Agreement SAA-QA-14-18883. Use and disclosure are subject to restrictions explained on title page.</a:t>
            </a:r>
          </a:p>
        </p:txBody>
      </p:sp>
    </p:spTree>
    <p:extLst>
      <p:ext uri="{BB962C8B-B14F-4D97-AF65-F5344CB8AC3E}">
        <p14:creationId xmlns:p14="http://schemas.microsoft.com/office/powerpoint/2010/main" val="215818199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282" imgH="282" progId="TCLayout.ActiveDocument.1">
                  <p:embed/>
                </p:oleObj>
              </mc:Choice>
              <mc:Fallback>
                <p:oleObj name="think-cell Slide" r:id="rId19" imgW="282" imgH="282" progId="TCLayout.ActiveDocument.1">
                  <p:embed/>
                  <p:pic>
                    <p:nvPicPr>
                      <p:cNvPr id="5" name="Object 4" hidden="1"/>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8"/>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a:noFill/>
        </p:spPr>
      </p:pic>
    </p:spTree>
    <p:extLst>
      <p:ext uri="{BB962C8B-B14F-4D97-AF65-F5344CB8AC3E}">
        <p14:creationId xmlns:p14="http://schemas.microsoft.com/office/powerpoint/2010/main" val="369722853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412" r:id="rId15"/>
  </p:sldLayoutIdLst>
  <p:hf hdr="0" ftr="0" dt="0"/>
  <p:txStyles>
    <p:titleStyle>
      <a:lvl1pPr algn="l" defTabSz="914400" rtl="0" eaLnBrk="1" latinLnBrk="0" hangingPunct="1">
        <a:spcBef>
          <a:spcPct val="0"/>
        </a:spcBef>
        <a:buNone/>
        <a:defRPr sz="2000" b="1" i="0" kern="1200">
          <a:solidFill>
            <a:schemeClr val="bg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latin typeface="Arial" panose="020B0604020202020204" pitchFamily="34" charset="0"/>
              </a:rPr>
              <a:pPr/>
              <a:t>‹#›</a:t>
            </a:fld>
            <a:endParaRPr lang="en-US">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0"/>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a:latin typeface="+mj-lt"/>
              </a:rPr>
              <a:t>SPACEX PROPRIETARY DATA. U.S. EXPORT CONTROLLED. The data are restricted under the Data Rights provisions of Space Act Agreement SAA-QA-14-18883. Use and disclosure are subject to restrictions explained on title page.</a:t>
            </a:r>
          </a:p>
        </p:txBody>
      </p:sp>
    </p:spTree>
    <p:extLst>
      <p:ext uri="{BB962C8B-B14F-4D97-AF65-F5344CB8AC3E}">
        <p14:creationId xmlns:p14="http://schemas.microsoft.com/office/powerpoint/2010/main" val="202062009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latin typeface="Arial" panose="020B0604020202020204" pitchFamily="34" charset="0"/>
              </a:rPr>
              <a:pPr/>
              <a:t>‹#›</a:t>
            </a:fld>
            <a:endParaRPr lang="en-US">
              <a:latin typeface="Arial" panose="020B0604020202020204" pitchFamily="34" charset="0"/>
            </a:endParaRPr>
          </a:p>
        </p:txBody>
      </p:sp>
    </p:spTree>
    <p:extLst>
      <p:ext uri="{BB962C8B-B14F-4D97-AF65-F5344CB8AC3E}">
        <p14:creationId xmlns:p14="http://schemas.microsoft.com/office/powerpoint/2010/main" val="766474485"/>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1"/>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4781551"/>
            <a:ext cx="355398" cy="145423"/>
          </a:xfrm>
          <a:prstGeom prst="rect">
            <a:avLst/>
          </a:prstGeom>
        </p:spPr>
      </p:pic>
      <p:sp>
        <p:nvSpPr>
          <p:cNvPr id="6"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a:solidFill>
                  <a:schemeClr val="bg1"/>
                </a:solidFill>
                <a:latin typeface="+mj-lt"/>
              </a:rPr>
              <a:t>SPACEX PROPRIETARY DATA. U.S. EXPORT CONTROLLED..</a:t>
            </a:r>
          </a:p>
        </p:txBody>
      </p:sp>
    </p:spTree>
    <p:extLst>
      <p:ext uri="{BB962C8B-B14F-4D97-AF65-F5344CB8AC3E}">
        <p14:creationId xmlns:p14="http://schemas.microsoft.com/office/powerpoint/2010/main" val="389102456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Lst>
  <p:hf hdr="0" ftr="0" dt="0"/>
  <p:txStyles>
    <p:titleStyle>
      <a:lvl1pPr algn="l" defTabSz="914378"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796" indent="-177796" algn="l" defTabSz="914378"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00" indent="-171446" algn="l" defTabSz="914378"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27" indent="-171446" algn="l" defTabSz="914378"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32" indent="-177796" algn="l" defTabSz="914378"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4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2434192348"/>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1" y="4781550"/>
            <a:ext cx="355397"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1" y="4781551"/>
            <a:ext cx="525545" cy="152400"/>
          </a:xfrm>
          <a:prstGeom prst="rect">
            <a:avLst/>
          </a:prstGeom>
        </p:spPr>
        <p:txBody>
          <a:bodyPr vert="horz" lIns="28932" tIns="14466" rIns="28932" bIns="14466"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z="222" smtClean="0">
                <a:latin typeface="Arial" panose="020B0604020202020204" pitchFamily="34" charset="0"/>
              </a:rPr>
              <a:pPr/>
              <a:t>‹#›</a:t>
            </a:fld>
            <a:endParaRPr lang="en-US" sz="222">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1" y="4781552"/>
            <a:ext cx="7467600" cy="152399"/>
          </a:xfrm>
          <a:prstGeom prst="rect">
            <a:avLst/>
          </a:prstGeom>
        </p:spPr>
        <p:txBody>
          <a:bodyPr vert="horz" lIns="28932" tIns="14466" rIns="28932" bIns="14466"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CONFIDENTIAL</a:t>
            </a:r>
            <a:endParaRPr lang="en-US" sz="158">
              <a:solidFill>
                <a:schemeClr val="bg1">
                  <a:lumMod val="65000"/>
                </a:schemeClr>
              </a:solidFill>
              <a:latin typeface="+mj-lt"/>
            </a:endParaRPr>
          </a:p>
        </p:txBody>
      </p:sp>
    </p:spTree>
    <p:extLst>
      <p:ext uri="{BB962C8B-B14F-4D97-AF65-F5344CB8AC3E}">
        <p14:creationId xmlns:p14="http://schemas.microsoft.com/office/powerpoint/2010/main" val="234105431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hf hdr="0" ftr="0" dt="0"/>
  <p:txStyles>
    <p:titleStyle>
      <a:lvl1pPr algn="l" defTabSz="289322" rtl="0" eaLnBrk="1" latinLnBrk="0" hangingPunct="1">
        <a:spcBef>
          <a:spcPct val="0"/>
        </a:spcBef>
        <a:buNone/>
        <a:defRPr sz="633" b="1" i="0" kern="1200">
          <a:solidFill>
            <a:schemeClr val="tx1"/>
          </a:solidFill>
          <a:latin typeface="Arial" panose="020B0604020202020204" pitchFamily="34" charset="0"/>
          <a:ea typeface="+mj-ea"/>
          <a:cs typeface="Arial" panose="020B0604020202020204" pitchFamily="34" charset="0"/>
        </a:defRPr>
      </a:lvl1pPr>
    </p:titleStyle>
    <p:bodyStyle>
      <a:lvl1pPr marL="56257" indent="-56257" algn="l" defTabSz="289322" rtl="0" eaLnBrk="1" latinLnBrk="0" hangingPunct="1">
        <a:spcBef>
          <a:spcPct val="20000"/>
        </a:spcBef>
        <a:buFont typeface="Arial" panose="020B0604020202020204" pitchFamily="34" charset="0"/>
        <a:buChar char="•"/>
        <a:tabLst/>
        <a:defRPr sz="570" kern="1200" baseline="0">
          <a:solidFill>
            <a:schemeClr val="tx1"/>
          </a:solidFill>
          <a:latin typeface="+mn-lt"/>
          <a:ea typeface="+mn-ea"/>
          <a:cs typeface="+mn-cs"/>
        </a:defRPr>
      </a:lvl1pPr>
      <a:lvl2pPr marL="164251" indent="-54248" algn="l" defTabSz="289322" rtl="0" eaLnBrk="1" latinLnBrk="0" hangingPunct="1">
        <a:spcBef>
          <a:spcPct val="20000"/>
        </a:spcBef>
        <a:buFont typeface="Arial" panose="020B0604020202020204" pitchFamily="34" charset="0"/>
        <a:buChar char="•"/>
        <a:tabLst/>
        <a:defRPr sz="443" kern="1200">
          <a:solidFill>
            <a:schemeClr val="tx1"/>
          </a:solidFill>
          <a:latin typeface="+mn-lt"/>
          <a:ea typeface="+mn-ea"/>
          <a:cs typeface="+mn-cs"/>
        </a:defRPr>
      </a:lvl2pPr>
      <a:lvl3pPr marL="291331" indent="-54248" algn="l" defTabSz="289322" rtl="0" eaLnBrk="1" latinLnBrk="0" hangingPunct="1">
        <a:spcBef>
          <a:spcPct val="20000"/>
        </a:spcBef>
        <a:buFont typeface="Arial" panose="020B0604020202020204" pitchFamily="34" charset="0"/>
        <a:buChar char="•"/>
        <a:tabLst/>
        <a:defRPr sz="443" kern="1200">
          <a:solidFill>
            <a:schemeClr val="tx1"/>
          </a:solidFill>
          <a:latin typeface="+mn-lt"/>
          <a:ea typeface="+mn-ea"/>
          <a:cs typeface="+mn-cs"/>
        </a:defRPr>
      </a:lvl3pPr>
      <a:lvl4pPr marL="399324" indent="-56257" algn="l" defTabSz="289322" rtl="0" eaLnBrk="1" latinLnBrk="0" hangingPunct="1">
        <a:spcBef>
          <a:spcPct val="20000"/>
        </a:spcBef>
        <a:buFont typeface="Arial" panose="020B0604020202020204" pitchFamily="34" charset="0"/>
        <a:buChar char="•"/>
        <a:tabLst/>
        <a:defRPr sz="443" kern="1200">
          <a:solidFill>
            <a:schemeClr val="tx1"/>
          </a:solidFill>
          <a:latin typeface="+mn-lt"/>
          <a:ea typeface="+mn-ea"/>
          <a:cs typeface="+mn-cs"/>
        </a:defRPr>
      </a:lvl4pPr>
      <a:lvl5pPr marL="650975" indent="-72331" algn="l" defTabSz="289322" rtl="0" eaLnBrk="1" latinLnBrk="0" hangingPunct="1">
        <a:spcBef>
          <a:spcPct val="20000"/>
        </a:spcBef>
        <a:buFont typeface="Arial" pitchFamily="34" charset="0"/>
        <a:buChar char="•"/>
        <a:defRPr sz="443" kern="1200">
          <a:solidFill>
            <a:schemeClr val="tx1"/>
          </a:solidFill>
          <a:latin typeface="+mn-lt"/>
          <a:ea typeface="+mn-ea"/>
          <a:cs typeface="+mn-cs"/>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6"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443"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10" name="Slide Number Placeholder 5">
            <a:extLst>
              <a:ext uri="{FF2B5EF4-FFF2-40B4-BE49-F238E27FC236}">
                <a16:creationId xmlns:a16="http://schemas.microsoft.com/office/drawing/2014/main" id="{5E46FC41-BCBD-CB44-A899-744515D4F901}"/>
              </a:ext>
            </a:extLst>
          </p:cNvPr>
          <p:cNvSpPr txBox="1">
            <a:spLocks/>
          </p:cNvSpPr>
          <p:nvPr userDrawn="1"/>
        </p:nvSpPr>
        <p:spPr>
          <a:xfrm>
            <a:off x="8229600" y="4781550"/>
            <a:ext cx="525544" cy="152400"/>
          </a:xfrm>
          <a:prstGeom prst="rect">
            <a:avLst/>
          </a:prstGeom>
        </p:spPr>
        <p:txBody>
          <a:bodyPr vert="horz" lIns="91440" tIns="45720" rIns="91440" bIns="45720" rtlCol="0" anchor="t"/>
          <a:lstStyle>
            <a:defPPr>
              <a:defRPr lang="en-US"/>
            </a:defPPr>
            <a:lvl1pPr marL="0" algn="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E09341-6589-448B-9580-B2C3E3EC0A90}" type="slidenum">
              <a:rPr lang="en-US" smtClean="0">
                <a:latin typeface="Arial" panose="020B0604020202020204" pitchFamily="34" charset="0"/>
              </a:rPr>
              <a:pPr/>
              <a:t>‹#›</a:t>
            </a:fld>
            <a:endParaRPr lang="en-US">
              <a:latin typeface="Arial" panose="020B0604020202020204" pitchFamily="34" charset="0"/>
            </a:endParaRPr>
          </a:p>
        </p:txBody>
      </p:sp>
      <p:sp>
        <p:nvSpPr>
          <p:cNvPr id="11"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1"/>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b="0" i="0" u="none" strike="noStrike" kern="1200">
                <a:solidFill>
                  <a:schemeClr val="bg1">
                    <a:lumMod val="65000"/>
                  </a:schemeClr>
                </a:solidFill>
                <a:effectLst/>
                <a:latin typeface="DINPro" panose="020B0504020101020102" pitchFamily="34" charset="0"/>
                <a:ea typeface="+mn-ea"/>
                <a:cs typeface="+mn-cs"/>
              </a:rPr>
              <a:t>MAY CONTAIN U.S. EXPORT-CONTROLLED DATA – SPACEX PROPRIETARY &amp; CONFIDENTIAL</a:t>
            </a:r>
            <a:endParaRPr lang="en-US" sz="500">
              <a:solidFill>
                <a:schemeClr val="bg1">
                  <a:lumMod val="65000"/>
                </a:schemeClr>
              </a:solidFill>
              <a:latin typeface="+mj-lt"/>
            </a:endParaRPr>
          </a:p>
        </p:txBody>
      </p:sp>
    </p:spTree>
    <p:extLst>
      <p:ext uri="{BB962C8B-B14F-4D97-AF65-F5344CB8AC3E}">
        <p14:creationId xmlns:p14="http://schemas.microsoft.com/office/powerpoint/2010/main" val="3112087444"/>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hf hdr="0" ft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5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hyperlink" Target="https://dosits.org/science/movement/how-does-sound-propagate-from-air-into-water/" TargetMode="External"/><Relationship Id="rId2" Type="http://schemas.openxmlformats.org/officeDocument/2006/relationships/notesSlide" Target="../notesSlides/notesSlide20.xml"/><Relationship Id="rId1" Type="http://schemas.openxmlformats.org/officeDocument/2006/relationships/slideLayout" Target="../slideLayouts/slideLayout254.xml"/><Relationship Id="rId4" Type="http://schemas.openxmlformats.org/officeDocument/2006/relationships/hyperlink" Target="https://dosits.org/science/sounds-in-the-sea/how-does-sound-in-air-differ-from-sound-in-wat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60.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6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3" Type="http://schemas.openxmlformats.org/officeDocument/2006/relationships/hyperlink" Target="https://bahamasfalcon9.com/" TargetMode="External"/><Relationship Id="rId2" Type="http://schemas.openxmlformats.org/officeDocument/2006/relationships/notesSlide" Target="../notesSlides/notesSlide27.xml"/><Relationship Id="rId1" Type="http://schemas.openxmlformats.org/officeDocument/2006/relationships/slideLayout" Target="../slideLayouts/slideLayout254.xml"/><Relationship Id="rId5" Type="http://schemas.openxmlformats.org/officeDocument/2006/relationships/hyperlink" Target="mailto:publicconsultations@bebron.com" TargetMode="External"/><Relationship Id="rId4" Type="http://schemas.openxmlformats.org/officeDocument/2006/relationships/hyperlink" Target="mailto:information@depp.gov.b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D883-1563-506D-6A2A-7962CFDC3B3D}"/>
            </a:ext>
          </a:extLst>
        </p:cNvPr>
        <p:cNvGrpSpPr/>
        <p:nvPr/>
      </p:nvGrpSpPr>
      <p:grpSpPr>
        <a:xfrm>
          <a:off x="0" y="0"/>
          <a:ext cx="0" cy="0"/>
          <a:chOff x="0" y="0"/>
          <a:chExt cx="0" cy="0"/>
        </a:xfrm>
      </p:grpSpPr>
      <p:pic>
        <p:nvPicPr>
          <p:cNvPr id="3" name="Picture 2" descr="A planet in space with a black background&#10;&#10;Description automatically generated">
            <a:extLst>
              <a:ext uri="{FF2B5EF4-FFF2-40B4-BE49-F238E27FC236}">
                <a16:creationId xmlns:a16="http://schemas.microsoft.com/office/drawing/2014/main" id="{66DBD676-2279-3241-BA95-5C7476F2B164}"/>
              </a:ext>
            </a:extLst>
          </p:cNvPr>
          <p:cNvPicPr>
            <a:picLocks noChangeAspect="1"/>
          </p:cNvPicPr>
          <p:nvPr/>
        </p:nvPicPr>
        <p:blipFill rotWithShape="1">
          <a:blip r:embed="rId3"/>
          <a:srcRect l="15483" t="38656" r="12024"/>
          <a:stretch/>
        </p:blipFill>
        <p:spPr>
          <a:xfrm>
            <a:off x="4341462" y="246721"/>
            <a:ext cx="4802538" cy="4063984"/>
          </a:xfrm>
          <a:prstGeom prst="rect">
            <a:avLst/>
          </a:prstGeom>
        </p:spPr>
      </p:pic>
      <p:sp>
        <p:nvSpPr>
          <p:cNvPr id="6" name="Date Placeholder 3">
            <a:extLst>
              <a:ext uri="{FF2B5EF4-FFF2-40B4-BE49-F238E27FC236}">
                <a16:creationId xmlns:a16="http://schemas.microsoft.com/office/drawing/2014/main" id="{1F547849-C51B-80AF-2793-E36950165783}"/>
              </a:ext>
            </a:extLst>
          </p:cNvPr>
          <p:cNvSpPr txBox="1">
            <a:spLocks/>
          </p:cNvSpPr>
          <p:nvPr/>
        </p:nvSpPr>
        <p:spPr>
          <a:xfrm>
            <a:off x="237394" y="2070493"/>
            <a:ext cx="6437104" cy="859053"/>
          </a:xfrm>
          <a:prstGeom prst="rect">
            <a:avLst/>
          </a:prstGeom>
        </p:spPr>
        <p:txBody>
          <a:bodyPr vert="horz" lIns="0" tIns="0" rIns="0" bIns="0" rtlCol="0" anchor="t"/>
          <a:lstStyle>
            <a:defPPr>
              <a:defRPr lang="en-US"/>
            </a:defPPr>
            <a:lvl1pPr marL="0" algn="l" defTabSz="914400" rtl="0" eaLnBrk="1" latinLnBrk="0" hangingPunct="1">
              <a:defRPr sz="1000" b="0" i="0" kern="1200">
                <a:solidFill>
                  <a:schemeClr val="tx1">
                    <a:tint val="82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defRPr/>
            </a:pPr>
            <a:r>
              <a:rPr lang="en-US" sz="2400" spc="113" dirty="0">
                <a:solidFill>
                  <a:schemeClr val="bg1"/>
                </a:solidFill>
                <a:latin typeface="D-DIN"/>
              </a:rPr>
              <a:t>SPACEX FALCON 9 LANDING, </a:t>
            </a:r>
          </a:p>
          <a:p>
            <a:pPr>
              <a:lnSpc>
                <a:spcPct val="100000"/>
              </a:lnSpc>
              <a:spcBef>
                <a:spcPct val="0"/>
              </a:spcBef>
              <a:defRPr/>
            </a:pPr>
            <a:r>
              <a:rPr lang="en-US" sz="2400" spc="113" dirty="0">
                <a:solidFill>
                  <a:schemeClr val="bg1"/>
                </a:solidFill>
                <a:latin typeface="D-DIN"/>
              </a:rPr>
              <a:t>EXUMA SOUND</a:t>
            </a:r>
            <a:endParaRPr lang="en-US" sz="2400" b="1" dirty="0">
              <a:solidFill>
                <a:schemeClr val="bg1"/>
              </a:solidFill>
              <a:latin typeface="Century Gothic" panose="020B0502020202020204" pitchFamily="34" charset="0"/>
            </a:endParaRPr>
          </a:p>
          <a:p>
            <a:pPr>
              <a:lnSpc>
                <a:spcPct val="100000"/>
              </a:lnSpc>
              <a:spcBef>
                <a:spcPct val="0"/>
              </a:spcBef>
              <a:defRPr/>
            </a:pPr>
            <a:endParaRPr lang="en-US" sz="1050" dirty="0">
              <a:solidFill>
                <a:schemeClr val="bg1"/>
              </a:solidFill>
              <a:latin typeface="D-DIN" panose="020B0504030202030204" pitchFamily="34" charset="77"/>
            </a:endParaRPr>
          </a:p>
          <a:p>
            <a:pPr>
              <a:lnSpc>
                <a:spcPct val="100000"/>
              </a:lnSpc>
              <a:spcBef>
                <a:spcPct val="0"/>
              </a:spcBef>
              <a:defRPr/>
            </a:pPr>
            <a:r>
              <a:rPr lang="en-US" sz="1100" dirty="0">
                <a:solidFill>
                  <a:schemeClr val="bg1"/>
                </a:solidFill>
                <a:latin typeface="D-DIN" panose="020B0504030202030204" pitchFamily="34" charset="77"/>
              </a:rPr>
              <a:t>ENVIRONMENTAL IMPACT ASSESSMENT PUBLIC CONSULTATION MEETING</a:t>
            </a:r>
          </a:p>
          <a:p>
            <a:pPr>
              <a:lnSpc>
                <a:spcPct val="100000"/>
              </a:lnSpc>
              <a:spcBef>
                <a:spcPct val="0"/>
              </a:spcBef>
              <a:defRPr/>
            </a:pPr>
            <a:endParaRPr lang="en-US" sz="1050" b="1" dirty="0">
              <a:solidFill>
                <a:schemeClr val="bg1"/>
              </a:solidFill>
              <a:latin typeface="D-DIN" panose="020B0504030202030204" pitchFamily="34" charset="77"/>
            </a:endParaRPr>
          </a:p>
          <a:p>
            <a:pPr>
              <a:lnSpc>
                <a:spcPct val="100000"/>
              </a:lnSpc>
              <a:spcBef>
                <a:spcPct val="0"/>
              </a:spcBef>
              <a:defRPr/>
            </a:pPr>
            <a:r>
              <a:rPr lang="en-US" sz="1200" dirty="0">
                <a:solidFill>
                  <a:schemeClr val="bg1"/>
                </a:solidFill>
                <a:latin typeface="D-DIN" panose="020B0504030202030204" pitchFamily="34" charset="77"/>
              </a:rPr>
              <a:t>NEW PROVIDENCE, QUEEN’S COLLEGE PRIMARY HALL</a:t>
            </a:r>
          </a:p>
          <a:p>
            <a:pPr>
              <a:lnSpc>
                <a:spcPct val="100000"/>
              </a:lnSpc>
              <a:spcBef>
                <a:spcPct val="0"/>
              </a:spcBef>
              <a:defRPr/>
            </a:pPr>
            <a:r>
              <a:rPr lang="en-US" sz="1200" dirty="0">
                <a:solidFill>
                  <a:schemeClr val="bg1"/>
                </a:solidFill>
                <a:latin typeface="D-DIN" panose="020B0504030202030204" pitchFamily="34" charset="77"/>
              </a:rPr>
              <a:t>ELEUTHERA, ELEUTHERA DISTRICT HEADQUARTERS BALLROOM</a:t>
            </a:r>
            <a:endParaRPr lang="en-US" sz="3200" dirty="0">
              <a:solidFill>
                <a:prstClr val="black"/>
              </a:solidFill>
              <a:latin typeface="D-DIN" panose="020B0504030202030204"/>
            </a:endParaRPr>
          </a:p>
        </p:txBody>
      </p:sp>
      <p:sp>
        <p:nvSpPr>
          <p:cNvPr id="8" name="TextBox 7">
            <a:extLst>
              <a:ext uri="{FF2B5EF4-FFF2-40B4-BE49-F238E27FC236}">
                <a16:creationId xmlns:a16="http://schemas.microsoft.com/office/drawing/2014/main" id="{17385024-D95E-DFAE-8354-0CCCAB32BD7C}"/>
              </a:ext>
            </a:extLst>
          </p:cNvPr>
          <p:cNvSpPr txBox="1"/>
          <p:nvPr/>
        </p:nvSpPr>
        <p:spPr>
          <a:xfrm>
            <a:off x="194942" y="1720110"/>
            <a:ext cx="2057400"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a:solidFill>
                  <a:schemeClr val="bg1">
                    <a:lumMod val="76000"/>
                  </a:schemeClr>
                </a:solidFill>
                <a:latin typeface="D-DIN"/>
              </a:rPr>
              <a:t>October 9, 2025</a:t>
            </a:r>
            <a:endParaRPr lang="en-US" sz="1600">
              <a:solidFill>
                <a:schemeClr val="bg1">
                  <a:lumMod val="76000"/>
                </a:schemeClr>
              </a:solidFill>
            </a:endParaRPr>
          </a:p>
        </p:txBody>
      </p:sp>
      <p:pic>
        <p:nvPicPr>
          <p:cNvPr id="4" name="Graphic 3">
            <a:extLst>
              <a:ext uri="{FF2B5EF4-FFF2-40B4-BE49-F238E27FC236}">
                <a16:creationId xmlns:a16="http://schemas.microsoft.com/office/drawing/2014/main" id="{2A251A9E-2A5B-98F5-2CB5-30EA758792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9675" y="4723567"/>
            <a:ext cx="1852937" cy="219904"/>
          </a:xfrm>
          <a:prstGeom prst="rect">
            <a:avLst/>
          </a:prstGeom>
        </p:spPr>
      </p:pic>
      <p:pic>
        <p:nvPicPr>
          <p:cNvPr id="5" name="Picture 4" descr="A logo of a swan&#10;&#10;AI-generated content may be incorrect.">
            <a:extLst>
              <a:ext uri="{FF2B5EF4-FFF2-40B4-BE49-F238E27FC236}">
                <a16:creationId xmlns:a16="http://schemas.microsoft.com/office/drawing/2014/main" id="{FF26F171-C4AC-8CAA-5A2C-B63CA87BE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785" y="4626187"/>
            <a:ext cx="436115" cy="495706"/>
          </a:xfrm>
          <a:prstGeom prst="rect">
            <a:avLst/>
          </a:prstGeom>
        </p:spPr>
      </p:pic>
      <p:pic>
        <p:nvPicPr>
          <p:cNvPr id="9" name="Picture 8">
            <a:extLst>
              <a:ext uri="{FF2B5EF4-FFF2-40B4-BE49-F238E27FC236}">
                <a16:creationId xmlns:a16="http://schemas.microsoft.com/office/drawing/2014/main" id="{E1407610-8479-2C75-83FD-76B4275270FF}"/>
              </a:ext>
            </a:extLst>
          </p:cNvPr>
          <p:cNvPicPr>
            <a:picLocks noChangeAspect="1"/>
          </p:cNvPicPr>
          <p:nvPr/>
        </p:nvPicPr>
        <p:blipFill>
          <a:blip r:embed="rId7"/>
          <a:stretch>
            <a:fillRect/>
          </a:stretch>
        </p:blipFill>
        <p:spPr>
          <a:xfrm>
            <a:off x="130874" y="4626187"/>
            <a:ext cx="904597" cy="414664"/>
          </a:xfrm>
          <a:prstGeom prst="rect">
            <a:avLst/>
          </a:prstGeom>
        </p:spPr>
      </p:pic>
      <p:sp>
        <p:nvSpPr>
          <p:cNvPr id="2" name="Freeform 8">
            <a:extLst>
              <a:ext uri="{FF2B5EF4-FFF2-40B4-BE49-F238E27FC236}">
                <a16:creationId xmlns:a16="http://schemas.microsoft.com/office/drawing/2014/main" id="{EE785C79-8CA8-55C6-0AB2-51D4681DE404}"/>
              </a:ext>
            </a:extLst>
          </p:cNvPr>
          <p:cNvSpPr/>
          <p:nvPr/>
        </p:nvSpPr>
        <p:spPr>
          <a:xfrm>
            <a:off x="1284337" y="4705248"/>
            <a:ext cx="845582" cy="308891"/>
          </a:xfrm>
          <a:custGeom>
            <a:avLst/>
            <a:gdLst/>
            <a:ahLst/>
            <a:cxnLst/>
            <a:rect l="l" t="t" r="r" b="b"/>
            <a:pathLst>
              <a:path w="4289437" h="1715775">
                <a:moveTo>
                  <a:pt x="0" y="0"/>
                </a:moveTo>
                <a:lnTo>
                  <a:pt x="4289437" y="0"/>
                </a:lnTo>
                <a:lnTo>
                  <a:pt x="4289437" y="1715775"/>
                </a:lnTo>
                <a:lnTo>
                  <a:pt x="0" y="1715775"/>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00168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BBDB-6569-038D-5FC1-10F24107BF3C}"/>
            </a:ext>
          </a:extLst>
        </p:cNvPr>
        <p:cNvGrpSpPr/>
        <p:nvPr/>
      </p:nvGrpSpPr>
      <p:grpSpPr>
        <a:xfrm>
          <a:off x="0" y="0"/>
          <a:ext cx="0" cy="0"/>
          <a:chOff x="0" y="0"/>
          <a:chExt cx="0" cy="0"/>
        </a:xfrm>
      </p:grpSpPr>
      <p:sp>
        <p:nvSpPr>
          <p:cNvPr id="5" name="object 2">
            <a:extLst>
              <a:ext uri="{FF2B5EF4-FFF2-40B4-BE49-F238E27FC236}">
                <a16:creationId xmlns:a16="http://schemas.microsoft.com/office/drawing/2014/main" id="{F4608E24-C15F-FD2A-61CC-ED8303E31376}"/>
              </a:ext>
            </a:extLst>
          </p:cNvPr>
          <p:cNvSpPr/>
          <p:nvPr/>
        </p:nvSpPr>
        <p:spPr>
          <a:xfrm>
            <a:off x="0" y="-828"/>
            <a:ext cx="8978070" cy="5144328"/>
          </a:xfrm>
          <a:prstGeom prst="rect">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4" name="Slide Number Placeholder 3">
            <a:extLst>
              <a:ext uri="{FF2B5EF4-FFF2-40B4-BE49-F238E27FC236}">
                <a16:creationId xmlns:a16="http://schemas.microsoft.com/office/drawing/2014/main" id="{EFFA45A6-1062-1855-78B8-27BA72B426FA}"/>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1FCD0E07-D9FC-4B47-A6B2-EB40B08AA007}" type="slidenum">
              <a:rPr lang="en-US" smtClean="0"/>
              <a:pPr/>
              <a:t>10</a:t>
            </a:fld>
            <a:endParaRPr lang="en-US"/>
          </a:p>
        </p:txBody>
      </p:sp>
      <p:pic>
        <p:nvPicPr>
          <p:cNvPr id="9" name="Graphic 8">
            <a:extLst>
              <a:ext uri="{FF2B5EF4-FFF2-40B4-BE49-F238E27FC236}">
                <a16:creationId xmlns:a16="http://schemas.microsoft.com/office/drawing/2014/main" id="{A29A83EC-2DB4-16E0-1C00-B8610623CA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050" y="4857750"/>
            <a:ext cx="342900" cy="134178"/>
          </a:xfrm>
          <a:prstGeom prst="rect">
            <a:avLst/>
          </a:prstGeom>
        </p:spPr>
      </p:pic>
      <p:sp>
        <p:nvSpPr>
          <p:cNvPr id="6" name="object 3">
            <a:extLst>
              <a:ext uri="{FF2B5EF4-FFF2-40B4-BE49-F238E27FC236}">
                <a16:creationId xmlns:a16="http://schemas.microsoft.com/office/drawing/2014/main" id="{51E9186D-C1C1-4672-2AF8-2FA007224DED}"/>
              </a:ext>
            </a:extLst>
          </p:cNvPr>
          <p:cNvSpPr txBox="1"/>
          <p:nvPr/>
        </p:nvSpPr>
        <p:spPr>
          <a:xfrm>
            <a:off x="3143251" y="1620337"/>
            <a:ext cx="408818" cy="123290"/>
          </a:xfrm>
          <a:prstGeom prst="rect">
            <a:avLst/>
          </a:prstGeom>
        </p:spPr>
        <p:txBody>
          <a:bodyPr vert="horz" wrap="square" lIns="0" tIns="779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spcBef>
                <a:spcPts val="62"/>
              </a:spcBef>
            </a:pPr>
            <a:r>
              <a:rPr sz="750" b="1">
                <a:solidFill>
                  <a:schemeClr val="bg1"/>
                </a:solidFill>
                <a:latin typeface="D-DIN" panose="020B0504030202030204" pitchFamily="34" charset="77"/>
                <a:cs typeface="Arial" panose="020B0604020202020204" pitchFamily="34" charset="0"/>
              </a:rPr>
              <a:t>Orlando</a:t>
            </a:r>
          </a:p>
        </p:txBody>
      </p:sp>
      <p:sp>
        <p:nvSpPr>
          <p:cNvPr id="7" name="object 4">
            <a:extLst>
              <a:ext uri="{FF2B5EF4-FFF2-40B4-BE49-F238E27FC236}">
                <a16:creationId xmlns:a16="http://schemas.microsoft.com/office/drawing/2014/main" id="{A88675DA-3AE9-E4D9-2837-6B44FA05E5DE}"/>
              </a:ext>
            </a:extLst>
          </p:cNvPr>
          <p:cNvSpPr/>
          <p:nvPr/>
        </p:nvSpPr>
        <p:spPr>
          <a:xfrm>
            <a:off x="3561276" y="1658140"/>
            <a:ext cx="68156" cy="69427"/>
          </a:xfrm>
          <a:prstGeom prst="rect">
            <a:avLst/>
          </a:prstGeom>
          <a:blipFill>
            <a:blip r:embed="rId7"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12" name="object 8">
            <a:extLst>
              <a:ext uri="{FF2B5EF4-FFF2-40B4-BE49-F238E27FC236}">
                <a16:creationId xmlns:a16="http://schemas.microsoft.com/office/drawing/2014/main" id="{B4114D13-CF88-B51E-275E-2FEE49C5729D}"/>
              </a:ext>
            </a:extLst>
          </p:cNvPr>
          <p:cNvSpPr txBox="1"/>
          <p:nvPr/>
        </p:nvSpPr>
        <p:spPr>
          <a:xfrm>
            <a:off x="4921252" y="1507633"/>
            <a:ext cx="2508248" cy="292973"/>
          </a:xfrm>
          <a:prstGeom prst="rect">
            <a:avLst/>
          </a:prstGeom>
        </p:spPr>
        <p:txBody>
          <a:bodyPr vert="horz" wrap="square" lIns="0" tIns="519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marR="2311">
              <a:lnSpc>
                <a:spcPct val="127899"/>
              </a:lnSpc>
              <a:spcBef>
                <a:spcPts val="41"/>
              </a:spcBef>
            </a:pPr>
            <a:r>
              <a:rPr sz="750" b="1" spc="11">
                <a:solidFill>
                  <a:schemeClr val="bg1"/>
                </a:solidFill>
                <a:latin typeface="D-DIN" panose="020B0504030202030204" pitchFamily="34" charset="77"/>
                <a:cs typeface="Arial" panose="020B0604020202020204" pitchFamily="34" charset="0"/>
              </a:rPr>
              <a:t>LAUNCH COMPLEX </a:t>
            </a:r>
            <a:r>
              <a:rPr sz="750" b="1" spc="5">
                <a:solidFill>
                  <a:schemeClr val="bg1"/>
                </a:solidFill>
                <a:latin typeface="D-DIN" panose="020B0504030202030204" pitchFamily="34" charset="77"/>
                <a:cs typeface="Arial" panose="020B0604020202020204" pitchFamily="34" charset="0"/>
              </a:rPr>
              <a:t>39A  </a:t>
            </a:r>
            <a:endParaRPr lang="en-US" sz="750" b="1" spc="5">
              <a:solidFill>
                <a:schemeClr val="bg1"/>
              </a:solidFill>
              <a:latin typeface="D-DIN" panose="020B0504030202030204" pitchFamily="34" charset="77"/>
              <a:cs typeface="Arial" panose="020B0604020202020204" pitchFamily="34" charset="0"/>
            </a:endParaRPr>
          </a:p>
          <a:p>
            <a:pPr marL="5776" marR="2311">
              <a:lnSpc>
                <a:spcPct val="127899"/>
              </a:lnSpc>
              <a:spcBef>
                <a:spcPts val="41"/>
              </a:spcBef>
            </a:pPr>
            <a:r>
              <a:rPr sz="750" b="1" spc="2">
                <a:solidFill>
                  <a:schemeClr val="bg1"/>
                </a:solidFill>
                <a:latin typeface="D-DIN" panose="020B0504030202030204" pitchFamily="34" charset="77"/>
                <a:cs typeface="Arial" panose="020B0604020202020204" pitchFamily="34" charset="0"/>
              </a:rPr>
              <a:t>SPACE </a:t>
            </a:r>
            <a:r>
              <a:rPr sz="750" b="1" spc="11">
                <a:solidFill>
                  <a:schemeClr val="bg1"/>
                </a:solidFill>
                <a:latin typeface="D-DIN" panose="020B0504030202030204" pitchFamily="34" charset="77"/>
                <a:cs typeface="Arial" panose="020B0604020202020204" pitchFamily="34" charset="0"/>
              </a:rPr>
              <a:t>LAUNCH COMPLEX</a:t>
            </a:r>
            <a:r>
              <a:rPr sz="750" b="1">
                <a:solidFill>
                  <a:schemeClr val="bg1"/>
                </a:solidFill>
                <a:latin typeface="D-DIN" panose="020B0504030202030204" pitchFamily="34" charset="77"/>
                <a:cs typeface="Arial" panose="020B0604020202020204" pitchFamily="34" charset="0"/>
              </a:rPr>
              <a:t> </a:t>
            </a:r>
            <a:r>
              <a:rPr sz="750" b="1" spc="5">
                <a:solidFill>
                  <a:schemeClr val="bg1"/>
                </a:solidFill>
                <a:latin typeface="D-DIN" panose="020B0504030202030204" pitchFamily="34" charset="77"/>
                <a:cs typeface="Arial" panose="020B0604020202020204" pitchFamily="34" charset="0"/>
              </a:rPr>
              <a:t>40</a:t>
            </a:r>
            <a:endParaRPr sz="750" b="1">
              <a:solidFill>
                <a:schemeClr val="bg1"/>
              </a:solidFill>
              <a:latin typeface="D-DIN" panose="020B0504030202030204" pitchFamily="34" charset="77"/>
              <a:cs typeface="Arial" panose="020B0604020202020204" pitchFamily="34" charset="0"/>
            </a:endParaRPr>
          </a:p>
        </p:txBody>
      </p:sp>
      <p:sp>
        <p:nvSpPr>
          <p:cNvPr id="13" name="object 9">
            <a:extLst>
              <a:ext uri="{FF2B5EF4-FFF2-40B4-BE49-F238E27FC236}">
                <a16:creationId xmlns:a16="http://schemas.microsoft.com/office/drawing/2014/main" id="{B70F1551-BD85-C316-278F-A368979B7833}"/>
              </a:ext>
            </a:extLst>
          </p:cNvPr>
          <p:cNvSpPr txBox="1"/>
          <p:nvPr/>
        </p:nvSpPr>
        <p:spPr>
          <a:xfrm>
            <a:off x="4921252" y="1944235"/>
            <a:ext cx="1358313" cy="123290"/>
          </a:xfrm>
          <a:prstGeom prst="rect">
            <a:avLst/>
          </a:prstGeom>
        </p:spPr>
        <p:txBody>
          <a:bodyPr vert="horz" wrap="square" lIns="0" tIns="779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spcBef>
                <a:spcPts val="62"/>
              </a:spcBef>
            </a:pPr>
            <a:r>
              <a:rPr sz="750" b="1" spc="7">
                <a:solidFill>
                  <a:schemeClr val="bg1"/>
                </a:solidFill>
                <a:latin typeface="D-DIN" panose="020B0504030202030204" pitchFamily="34" charset="77"/>
                <a:cs typeface="Arial" panose="020B0604020202020204" pitchFamily="34" charset="0"/>
              </a:rPr>
              <a:t>LANDING </a:t>
            </a:r>
            <a:r>
              <a:rPr sz="750" b="1" spc="11">
                <a:solidFill>
                  <a:schemeClr val="bg1"/>
                </a:solidFill>
                <a:latin typeface="D-DIN" panose="020B0504030202030204" pitchFamily="34" charset="77"/>
                <a:cs typeface="Arial" panose="020B0604020202020204" pitchFamily="34" charset="0"/>
              </a:rPr>
              <a:t>ZONE</a:t>
            </a:r>
            <a:r>
              <a:rPr sz="750" b="1" spc="-5">
                <a:solidFill>
                  <a:schemeClr val="bg1"/>
                </a:solidFill>
                <a:latin typeface="D-DIN" panose="020B0504030202030204" pitchFamily="34" charset="77"/>
                <a:cs typeface="Arial" panose="020B0604020202020204" pitchFamily="34" charset="0"/>
              </a:rPr>
              <a:t> </a:t>
            </a:r>
            <a:r>
              <a:rPr sz="750" b="1" spc="5">
                <a:solidFill>
                  <a:schemeClr val="bg1"/>
                </a:solidFill>
                <a:latin typeface="D-DIN" panose="020B0504030202030204" pitchFamily="34" charset="77"/>
                <a:cs typeface="Arial" panose="020B0604020202020204" pitchFamily="34" charset="0"/>
              </a:rPr>
              <a:t>2</a:t>
            </a:r>
            <a:endParaRPr sz="750" b="1">
              <a:solidFill>
                <a:schemeClr val="bg1"/>
              </a:solidFill>
              <a:latin typeface="D-DIN" panose="020B0504030202030204" pitchFamily="34" charset="77"/>
              <a:cs typeface="Arial" panose="020B0604020202020204" pitchFamily="34" charset="0"/>
            </a:endParaRPr>
          </a:p>
        </p:txBody>
      </p:sp>
      <p:sp>
        <p:nvSpPr>
          <p:cNvPr id="20" name="object 17">
            <a:extLst>
              <a:ext uri="{FF2B5EF4-FFF2-40B4-BE49-F238E27FC236}">
                <a16:creationId xmlns:a16="http://schemas.microsoft.com/office/drawing/2014/main" id="{5D72F220-A311-F96F-8686-DA2F25ACF1DF}"/>
              </a:ext>
            </a:extLst>
          </p:cNvPr>
          <p:cNvSpPr txBox="1"/>
          <p:nvPr/>
        </p:nvSpPr>
        <p:spPr>
          <a:xfrm>
            <a:off x="8115300" y="2163669"/>
            <a:ext cx="782607" cy="289173"/>
          </a:xfrm>
          <a:prstGeom prst="rect">
            <a:avLst/>
          </a:prstGeom>
        </p:spPr>
        <p:txBody>
          <a:bodyPr vert="horz" wrap="square" lIns="0" tIns="519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marR="2311">
              <a:lnSpc>
                <a:spcPct val="127899"/>
              </a:lnSpc>
              <a:spcBef>
                <a:spcPts val="41"/>
              </a:spcBef>
            </a:pPr>
            <a:r>
              <a:rPr sz="750" spc="7">
                <a:solidFill>
                  <a:schemeClr val="bg1"/>
                </a:solidFill>
                <a:latin typeface="D-DIN" panose="020B0504030202030204" pitchFamily="34" charset="77"/>
                <a:cs typeface="Arial" panose="020B0604020202020204" pitchFamily="34" charset="0"/>
              </a:rPr>
              <a:t>AUTONOMOUS </a:t>
            </a:r>
            <a:r>
              <a:rPr sz="750" spc="11">
                <a:solidFill>
                  <a:schemeClr val="bg1"/>
                </a:solidFill>
                <a:latin typeface="D-DIN" panose="020B0504030202030204" pitchFamily="34" charset="77"/>
                <a:cs typeface="Arial" panose="020B0604020202020204" pitchFamily="34" charset="0"/>
              </a:rPr>
              <a:t>DRONE</a:t>
            </a:r>
            <a:r>
              <a:rPr sz="750" spc="7">
                <a:solidFill>
                  <a:schemeClr val="bg1"/>
                </a:solidFill>
                <a:latin typeface="D-DIN" panose="020B0504030202030204" pitchFamily="34" charset="77"/>
                <a:cs typeface="Arial" panose="020B0604020202020204" pitchFamily="34" charset="0"/>
              </a:rPr>
              <a:t>SHIP</a:t>
            </a:r>
            <a:r>
              <a:rPr lang="en-US" sz="750" spc="7">
                <a:solidFill>
                  <a:schemeClr val="bg1"/>
                </a:solidFill>
                <a:latin typeface="D-DIN" panose="020B0504030202030204" pitchFamily="34" charset="77"/>
                <a:cs typeface="Arial" panose="020B0604020202020204" pitchFamily="34" charset="0"/>
              </a:rPr>
              <a:t>S</a:t>
            </a:r>
            <a:endParaRPr sz="750">
              <a:solidFill>
                <a:schemeClr val="bg1"/>
              </a:solidFill>
              <a:latin typeface="D-DIN" panose="020B0504030202030204" pitchFamily="34" charset="77"/>
              <a:cs typeface="Arial" panose="020B0604020202020204" pitchFamily="34" charset="0"/>
            </a:endParaRPr>
          </a:p>
        </p:txBody>
      </p:sp>
      <p:sp>
        <p:nvSpPr>
          <p:cNvPr id="21" name="object 19">
            <a:extLst>
              <a:ext uri="{FF2B5EF4-FFF2-40B4-BE49-F238E27FC236}">
                <a16:creationId xmlns:a16="http://schemas.microsoft.com/office/drawing/2014/main" id="{72D8EACF-DF1E-2CAC-BC57-A9AFCE60D365}"/>
              </a:ext>
            </a:extLst>
          </p:cNvPr>
          <p:cNvSpPr/>
          <p:nvPr/>
        </p:nvSpPr>
        <p:spPr>
          <a:xfrm>
            <a:off x="7597849" y="2278877"/>
            <a:ext cx="156974" cy="87531"/>
          </a:xfrm>
          <a:prstGeom prst="rect">
            <a:avLst/>
          </a:prstGeom>
          <a:blipFill>
            <a:blip r:embed="rId8"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2" name="object 20">
            <a:extLst>
              <a:ext uri="{FF2B5EF4-FFF2-40B4-BE49-F238E27FC236}">
                <a16:creationId xmlns:a16="http://schemas.microsoft.com/office/drawing/2014/main" id="{221DB97D-2DDF-7FA5-4947-D9F293876F20}"/>
              </a:ext>
            </a:extLst>
          </p:cNvPr>
          <p:cNvSpPr/>
          <p:nvPr/>
        </p:nvSpPr>
        <p:spPr>
          <a:xfrm>
            <a:off x="7595155" y="2231862"/>
            <a:ext cx="314129" cy="134731"/>
          </a:xfrm>
          <a:custGeom>
            <a:avLst/>
            <a:gdLst/>
            <a:ahLst/>
            <a:cxnLst/>
            <a:rect l="l" t="t" r="r" b="b"/>
            <a:pathLst>
              <a:path w="530859" h="223520">
                <a:moveTo>
                  <a:pt x="529704" y="0"/>
                </a:moveTo>
                <a:lnTo>
                  <a:pt x="440137" y="12757"/>
                </a:lnTo>
                <a:lnTo>
                  <a:pt x="370299" y="27917"/>
                </a:lnTo>
                <a:lnTo>
                  <a:pt x="307127" y="45890"/>
                </a:lnTo>
                <a:lnTo>
                  <a:pt x="250434" y="65957"/>
                </a:lnTo>
                <a:lnTo>
                  <a:pt x="200035" y="87398"/>
                </a:lnTo>
                <a:lnTo>
                  <a:pt x="155744" y="109491"/>
                </a:lnTo>
                <a:lnTo>
                  <a:pt x="117375" y="131517"/>
                </a:lnTo>
                <a:lnTo>
                  <a:pt x="84740" y="152756"/>
                </a:lnTo>
                <a:lnTo>
                  <a:pt x="35932" y="189987"/>
                </a:lnTo>
                <a:lnTo>
                  <a:pt x="0" y="223212"/>
                </a:lnTo>
                <a:lnTo>
                  <a:pt x="70081" y="223212"/>
                </a:lnTo>
                <a:lnTo>
                  <a:pt x="118868" y="178935"/>
                </a:lnTo>
                <a:lnTo>
                  <a:pt x="170138" y="140715"/>
                </a:lnTo>
                <a:lnTo>
                  <a:pt x="222897" y="108110"/>
                </a:lnTo>
                <a:lnTo>
                  <a:pt x="276150" y="80674"/>
                </a:lnTo>
                <a:lnTo>
                  <a:pt x="328902" y="57963"/>
                </a:lnTo>
                <a:lnTo>
                  <a:pt x="380158" y="39533"/>
                </a:lnTo>
                <a:lnTo>
                  <a:pt x="428923" y="24940"/>
                </a:lnTo>
                <a:lnTo>
                  <a:pt x="474203" y="13740"/>
                </a:lnTo>
                <a:lnTo>
                  <a:pt x="515002" y="5488"/>
                </a:lnTo>
                <a:lnTo>
                  <a:pt x="530576" y="2954"/>
                </a:lnTo>
                <a:lnTo>
                  <a:pt x="529704" y="0"/>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3" name="object 21">
            <a:extLst>
              <a:ext uri="{FF2B5EF4-FFF2-40B4-BE49-F238E27FC236}">
                <a16:creationId xmlns:a16="http://schemas.microsoft.com/office/drawing/2014/main" id="{B9DEA89A-9124-4901-179C-556B6762CA0E}"/>
              </a:ext>
            </a:extLst>
          </p:cNvPr>
          <p:cNvSpPr/>
          <p:nvPr/>
        </p:nvSpPr>
        <p:spPr>
          <a:xfrm>
            <a:off x="7507910" y="2142454"/>
            <a:ext cx="340431" cy="346778"/>
          </a:xfrm>
          <a:custGeom>
            <a:avLst/>
            <a:gdLst/>
            <a:ahLst/>
            <a:cxnLst/>
            <a:rect l="l" t="t" r="r" b="b"/>
            <a:pathLst>
              <a:path w="575309" h="575310">
                <a:moveTo>
                  <a:pt x="287635" y="575270"/>
                </a:moveTo>
                <a:lnTo>
                  <a:pt x="334293" y="571505"/>
                </a:lnTo>
                <a:lnTo>
                  <a:pt x="378553" y="560606"/>
                </a:lnTo>
                <a:lnTo>
                  <a:pt x="419823" y="543164"/>
                </a:lnTo>
                <a:lnTo>
                  <a:pt x="457512" y="519772"/>
                </a:lnTo>
                <a:lnTo>
                  <a:pt x="491026" y="491023"/>
                </a:lnTo>
                <a:lnTo>
                  <a:pt x="519775" y="457507"/>
                </a:lnTo>
                <a:lnTo>
                  <a:pt x="543166" y="419818"/>
                </a:lnTo>
                <a:lnTo>
                  <a:pt x="560607" y="378549"/>
                </a:lnTo>
                <a:lnTo>
                  <a:pt x="571505" y="334290"/>
                </a:lnTo>
                <a:lnTo>
                  <a:pt x="575270" y="287635"/>
                </a:lnTo>
                <a:lnTo>
                  <a:pt x="571505" y="240977"/>
                </a:lnTo>
                <a:lnTo>
                  <a:pt x="560607" y="196717"/>
                </a:lnTo>
                <a:lnTo>
                  <a:pt x="543166" y="155446"/>
                </a:lnTo>
                <a:lnTo>
                  <a:pt x="519775" y="117758"/>
                </a:lnTo>
                <a:lnTo>
                  <a:pt x="491026" y="84243"/>
                </a:lnTo>
                <a:lnTo>
                  <a:pt x="457512" y="55494"/>
                </a:lnTo>
                <a:lnTo>
                  <a:pt x="419823" y="32103"/>
                </a:lnTo>
                <a:lnTo>
                  <a:pt x="378553" y="14663"/>
                </a:lnTo>
                <a:lnTo>
                  <a:pt x="334293" y="3764"/>
                </a:lnTo>
                <a:lnTo>
                  <a:pt x="287635" y="0"/>
                </a:lnTo>
                <a:lnTo>
                  <a:pt x="240979" y="3764"/>
                </a:lnTo>
                <a:lnTo>
                  <a:pt x="196721" y="14663"/>
                </a:lnTo>
                <a:lnTo>
                  <a:pt x="155451" y="32103"/>
                </a:lnTo>
                <a:lnTo>
                  <a:pt x="117762" y="55494"/>
                </a:lnTo>
                <a:lnTo>
                  <a:pt x="84247" y="84243"/>
                </a:lnTo>
                <a:lnTo>
                  <a:pt x="55497" y="117758"/>
                </a:lnTo>
                <a:lnTo>
                  <a:pt x="32105" y="155446"/>
                </a:lnTo>
                <a:lnTo>
                  <a:pt x="14664" y="196717"/>
                </a:lnTo>
                <a:lnTo>
                  <a:pt x="3764" y="240977"/>
                </a:lnTo>
                <a:lnTo>
                  <a:pt x="0" y="287635"/>
                </a:lnTo>
                <a:lnTo>
                  <a:pt x="3764" y="334290"/>
                </a:lnTo>
                <a:lnTo>
                  <a:pt x="14664" y="378549"/>
                </a:lnTo>
                <a:lnTo>
                  <a:pt x="32105" y="419818"/>
                </a:lnTo>
                <a:lnTo>
                  <a:pt x="55497" y="457507"/>
                </a:lnTo>
                <a:lnTo>
                  <a:pt x="84247" y="491023"/>
                </a:lnTo>
                <a:lnTo>
                  <a:pt x="117762" y="519772"/>
                </a:lnTo>
                <a:lnTo>
                  <a:pt x="155451" y="543164"/>
                </a:lnTo>
                <a:lnTo>
                  <a:pt x="196721" y="560606"/>
                </a:lnTo>
                <a:lnTo>
                  <a:pt x="240979" y="571505"/>
                </a:lnTo>
                <a:lnTo>
                  <a:pt x="287635" y="575270"/>
                </a:lnTo>
                <a:close/>
              </a:path>
            </a:pathLst>
          </a:custGeom>
          <a:ln w="7999">
            <a:solidFill>
              <a:srgbClr val="FFF200"/>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4" name="object 22">
            <a:extLst>
              <a:ext uri="{FF2B5EF4-FFF2-40B4-BE49-F238E27FC236}">
                <a16:creationId xmlns:a16="http://schemas.microsoft.com/office/drawing/2014/main" id="{71B35DEF-86EC-196E-C808-F7E9825223F4}"/>
              </a:ext>
            </a:extLst>
          </p:cNvPr>
          <p:cNvSpPr/>
          <p:nvPr/>
        </p:nvSpPr>
        <p:spPr>
          <a:xfrm>
            <a:off x="7597849" y="2278877"/>
            <a:ext cx="156974" cy="87531"/>
          </a:xfrm>
          <a:prstGeom prst="rect">
            <a:avLst/>
          </a:prstGeom>
          <a:blipFill>
            <a:blip r:embed="rId8"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5" name="object 23">
            <a:extLst>
              <a:ext uri="{FF2B5EF4-FFF2-40B4-BE49-F238E27FC236}">
                <a16:creationId xmlns:a16="http://schemas.microsoft.com/office/drawing/2014/main" id="{008618D8-B07C-2280-3CC8-431BF1495F95}"/>
              </a:ext>
            </a:extLst>
          </p:cNvPr>
          <p:cNvSpPr/>
          <p:nvPr/>
        </p:nvSpPr>
        <p:spPr>
          <a:xfrm>
            <a:off x="7595155" y="2231862"/>
            <a:ext cx="314129" cy="134731"/>
          </a:xfrm>
          <a:custGeom>
            <a:avLst/>
            <a:gdLst/>
            <a:ahLst/>
            <a:cxnLst/>
            <a:rect l="l" t="t" r="r" b="b"/>
            <a:pathLst>
              <a:path w="530859" h="223520">
                <a:moveTo>
                  <a:pt x="529704" y="0"/>
                </a:moveTo>
                <a:lnTo>
                  <a:pt x="440137" y="12757"/>
                </a:lnTo>
                <a:lnTo>
                  <a:pt x="370299" y="27917"/>
                </a:lnTo>
                <a:lnTo>
                  <a:pt x="307127" y="45890"/>
                </a:lnTo>
                <a:lnTo>
                  <a:pt x="250434" y="65957"/>
                </a:lnTo>
                <a:lnTo>
                  <a:pt x="200035" y="87398"/>
                </a:lnTo>
                <a:lnTo>
                  <a:pt x="155744" y="109491"/>
                </a:lnTo>
                <a:lnTo>
                  <a:pt x="117375" y="131517"/>
                </a:lnTo>
                <a:lnTo>
                  <a:pt x="84740" y="152756"/>
                </a:lnTo>
                <a:lnTo>
                  <a:pt x="35932" y="189987"/>
                </a:lnTo>
                <a:lnTo>
                  <a:pt x="0" y="223212"/>
                </a:lnTo>
                <a:lnTo>
                  <a:pt x="70081" y="223212"/>
                </a:lnTo>
                <a:lnTo>
                  <a:pt x="118868" y="178935"/>
                </a:lnTo>
                <a:lnTo>
                  <a:pt x="170138" y="140715"/>
                </a:lnTo>
                <a:lnTo>
                  <a:pt x="222897" y="108110"/>
                </a:lnTo>
                <a:lnTo>
                  <a:pt x="276150" y="80674"/>
                </a:lnTo>
                <a:lnTo>
                  <a:pt x="328902" y="57963"/>
                </a:lnTo>
                <a:lnTo>
                  <a:pt x="380158" y="39533"/>
                </a:lnTo>
                <a:lnTo>
                  <a:pt x="428923" y="24940"/>
                </a:lnTo>
                <a:lnTo>
                  <a:pt x="474203" y="13740"/>
                </a:lnTo>
                <a:lnTo>
                  <a:pt x="515002" y="5488"/>
                </a:lnTo>
                <a:lnTo>
                  <a:pt x="530576" y="2954"/>
                </a:lnTo>
                <a:lnTo>
                  <a:pt x="529704" y="0"/>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6" name="object 24">
            <a:extLst>
              <a:ext uri="{FF2B5EF4-FFF2-40B4-BE49-F238E27FC236}">
                <a16:creationId xmlns:a16="http://schemas.microsoft.com/office/drawing/2014/main" id="{9C353285-B38D-7034-AA82-6DC38D06E2BC}"/>
              </a:ext>
            </a:extLst>
          </p:cNvPr>
          <p:cNvSpPr/>
          <p:nvPr/>
        </p:nvSpPr>
        <p:spPr>
          <a:xfrm>
            <a:off x="7433388" y="2066541"/>
            <a:ext cx="489605" cy="498733"/>
          </a:xfrm>
          <a:custGeom>
            <a:avLst/>
            <a:gdLst/>
            <a:ahLst/>
            <a:cxnLst/>
            <a:rect l="l" t="t" r="r" b="b"/>
            <a:pathLst>
              <a:path w="827405" h="827404">
                <a:moveTo>
                  <a:pt x="413568" y="827137"/>
                </a:moveTo>
                <a:lnTo>
                  <a:pt x="461800" y="824354"/>
                </a:lnTo>
                <a:lnTo>
                  <a:pt x="508397" y="816214"/>
                </a:lnTo>
                <a:lnTo>
                  <a:pt x="553049" y="803027"/>
                </a:lnTo>
                <a:lnTo>
                  <a:pt x="595447" y="785102"/>
                </a:lnTo>
                <a:lnTo>
                  <a:pt x="635279" y="762750"/>
                </a:lnTo>
                <a:lnTo>
                  <a:pt x="672236" y="736282"/>
                </a:lnTo>
                <a:lnTo>
                  <a:pt x="706007" y="706007"/>
                </a:lnTo>
                <a:lnTo>
                  <a:pt x="736282" y="672236"/>
                </a:lnTo>
                <a:lnTo>
                  <a:pt x="762750" y="635279"/>
                </a:lnTo>
                <a:lnTo>
                  <a:pt x="785102" y="595447"/>
                </a:lnTo>
                <a:lnTo>
                  <a:pt x="803027" y="553049"/>
                </a:lnTo>
                <a:lnTo>
                  <a:pt x="816214" y="508397"/>
                </a:lnTo>
                <a:lnTo>
                  <a:pt x="824354" y="461800"/>
                </a:lnTo>
                <a:lnTo>
                  <a:pt x="827137" y="413568"/>
                </a:lnTo>
                <a:lnTo>
                  <a:pt x="824354" y="365336"/>
                </a:lnTo>
                <a:lnTo>
                  <a:pt x="816214" y="318739"/>
                </a:lnTo>
                <a:lnTo>
                  <a:pt x="803027" y="274087"/>
                </a:lnTo>
                <a:lnTo>
                  <a:pt x="785102" y="231689"/>
                </a:lnTo>
                <a:lnTo>
                  <a:pt x="762750" y="191857"/>
                </a:lnTo>
                <a:lnTo>
                  <a:pt x="736282" y="154900"/>
                </a:lnTo>
                <a:lnTo>
                  <a:pt x="706007" y="121129"/>
                </a:lnTo>
                <a:lnTo>
                  <a:pt x="672236" y="90855"/>
                </a:lnTo>
                <a:lnTo>
                  <a:pt x="635279" y="64386"/>
                </a:lnTo>
                <a:lnTo>
                  <a:pt x="595447" y="42034"/>
                </a:lnTo>
                <a:lnTo>
                  <a:pt x="553049" y="24110"/>
                </a:lnTo>
                <a:lnTo>
                  <a:pt x="508397" y="10922"/>
                </a:lnTo>
                <a:lnTo>
                  <a:pt x="461800" y="2782"/>
                </a:lnTo>
                <a:lnTo>
                  <a:pt x="413568" y="0"/>
                </a:lnTo>
                <a:lnTo>
                  <a:pt x="365338" y="2782"/>
                </a:lnTo>
                <a:lnTo>
                  <a:pt x="318743" y="10922"/>
                </a:lnTo>
                <a:lnTo>
                  <a:pt x="274091" y="24110"/>
                </a:lnTo>
                <a:lnTo>
                  <a:pt x="231694" y="42034"/>
                </a:lnTo>
                <a:lnTo>
                  <a:pt x="191862" y="64386"/>
                </a:lnTo>
                <a:lnTo>
                  <a:pt x="154905" y="90855"/>
                </a:lnTo>
                <a:lnTo>
                  <a:pt x="121133" y="121129"/>
                </a:lnTo>
                <a:lnTo>
                  <a:pt x="90858" y="154900"/>
                </a:lnTo>
                <a:lnTo>
                  <a:pt x="64389" y="191857"/>
                </a:lnTo>
                <a:lnTo>
                  <a:pt x="42036" y="231689"/>
                </a:lnTo>
                <a:lnTo>
                  <a:pt x="24111" y="274087"/>
                </a:lnTo>
                <a:lnTo>
                  <a:pt x="10922" y="318739"/>
                </a:lnTo>
                <a:lnTo>
                  <a:pt x="2782" y="365336"/>
                </a:lnTo>
                <a:lnTo>
                  <a:pt x="0" y="413568"/>
                </a:lnTo>
                <a:lnTo>
                  <a:pt x="2782" y="461800"/>
                </a:lnTo>
                <a:lnTo>
                  <a:pt x="10922" y="508397"/>
                </a:lnTo>
                <a:lnTo>
                  <a:pt x="24111" y="553049"/>
                </a:lnTo>
                <a:lnTo>
                  <a:pt x="42036" y="595447"/>
                </a:lnTo>
                <a:lnTo>
                  <a:pt x="64389" y="635279"/>
                </a:lnTo>
                <a:lnTo>
                  <a:pt x="90858" y="672236"/>
                </a:lnTo>
                <a:lnTo>
                  <a:pt x="121133" y="706007"/>
                </a:lnTo>
                <a:lnTo>
                  <a:pt x="154905" y="736282"/>
                </a:lnTo>
                <a:lnTo>
                  <a:pt x="191862" y="762750"/>
                </a:lnTo>
                <a:lnTo>
                  <a:pt x="231694" y="785102"/>
                </a:lnTo>
                <a:lnTo>
                  <a:pt x="274091" y="803027"/>
                </a:lnTo>
                <a:lnTo>
                  <a:pt x="318743" y="816214"/>
                </a:lnTo>
                <a:lnTo>
                  <a:pt x="365338" y="824354"/>
                </a:lnTo>
                <a:lnTo>
                  <a:pt x="413568" y="827137"/>
                </a:lnTo>
                <a:close/>
              </a:path>
            </a:pathLst>
          </a:custGeom>
          <a:ln w="7999">
            <a:solidFill>
              <a:srgbClr val="FFFFFF"/>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819">
              <a:solidFill>
                <a:schemeClr val="bg1"/>
              </a:solidFill>
            </a:endParaRPr>
          </a:p>
        </p:txBody>
      </p:sp>
      <p:sp>
        <p:nvSpPr>
          <p:cNvPr id="27" name="Date Placeholder 3">
            <a:extLst>
              <a:ext uri="{FF2B5EF4-FFF2-40B4-BE49-F238E27FC236}">
                <a16:creationId xmlns:a16="http://schemas.microsoft.com/office/drawing/2014/main" id="{A22A416C-51BA-5D15-EF8F-4A50CB19A9D7}"/>
              </a:ext>
            </a:extLst>
          </p:cNvPr>
          <p:cNvSpPr txBox="1">
            <a:spLocks/>
          </p:cNvSpPr>
          <p:nvPr/>
        </p:nvSpPr>
        <p:spPr>
          <a:xfrm>
            <a:off x="446649" y="310903"/>
            <a:ext cx="3210951" cy="578436"/>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panose="020B0504030202030204" pitchFamily="34" charset="77"/>
              </a:rPr>
              <a:t>EAST COAST</a:t>
            </a:r>
          </a:p>
        </p:txBody>
      </p:sp>
      <p:sp>
        <p:nvSpPr>
          <p:cNvPr id="28" name="Date Placeholder 3">
            <a:extLst>
              <a:ext uri="{FF2B5EF4-FFF2-40B4-BE49-F238E27FC236}">
                <a16:creationId xmlns:a16="http://schemas.microsoft.com/office/drawing/2014/main" id="{39DD8778-867A-425B-15F8-E0F41F505115}"/>
              </a:ext>
            </a:extLst>
          </p:cNvPr>
          <p:cNvSpPr txBox="1">
            <a:spLocks/>
          </p:cNvSpPr>
          <p:nvPr/>
        </p:nvSpPr>
        <p:spPr>
          <a:xfrm>
            <a:off x="457200" y="768997"/>
            <a:ext cx="2273523" cy="507290"/>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788" spc="38">
                <a:solidFill>
                  <a:schemeClr val="bg1"/>
                </a:solidFill>
                <a:effectLst/>
                <a:latin typeface="D-DIN" panose="020B0504030202030204" pitchFamily="34" charset="77"/>
              </a:rPr>
              <a:t>LANDING &amp; LAUNCH</a:t>
            </a:r>
          </a:p>
        </p:txBody>
      </p:sp>
      <p:sp>
        <p:nvSpPr>
          <p:cNvPr id="29" name="Oval 28">
            <a:extLst>
              <a:ext uri="{FF2B5EF4-FFF2-40B4-BE49-F238E27FC236}">
                <a16:creationId xmlns:a16="http://schemas.microsoft.com/office/drawing/2014/main" id="{FAC6C67D-A223-888E-8F64-D929995CE955}"/>
              </a:ext>
            </a:extLst>
          </p:cNvPr>
          <p:cNvSpPr/>
          <p:nvPr/>
        </p:nvSpPr>
        <p:spPr>
          <a:xfrm>
            <a:off x="4304005" y="1591381"/>
            <a:ext cx="180269" cy="180269"/>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31" name="Straight Connector 30">
            <a:extLst>
              <a:ext uri="{FF2B5EF4-FFF2-40B4-BE49-F238E27FC236}">
                <a16:creationId xmlns:a16="http://schemas.microsoft.com/office/drawing/2014/main" id="{4A3641BB-9561-4904-2DE7-C84D8C61FDDB}"/>
              </a:ext>
            </a:extLst>
          </p:cNvPr>
          <p:cNvCxnSpPr/>
          <p:nvPr/>
        </p:nvCxnSpPr>
        <p:spPr>
          <a:xfrm>
            <a:off x="4553695" y="1670478"/>
            <a:ext cx="26021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7E33792-AE90-7E65-AEDC-50D4CF3EF7E6}"/>
              </a:ext>
            </a:extLst>
          </p:cNvPr>
          <p:cNvCxnSpPr>
            <a:cxnSpLocks/>
          </p:cNvCxnSpPr>
          <p:nvPr/>
        </p:nvCxnSpPr>
        <p:spPr>
          <a:xfrm>
            <a:off x="4572001" y="2005015"/>
            <a:ext cx="241907"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5F81CAF2-7482-1CD1-9D4E-B5BF0BBD64A3}"/>
              </a:ext>
            </a:extLst>
          </p:cNvPr>
          <p:cNvSpPr/>
          <p:nvPr/>
        </p:nvSpPr>
        <p:spPr>
          <a:xfrm>
            <a:off x="4334581" y="1904940"/>
            <a:ext cx="180269" cy="180269"/>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0" name="object 3">
            <a:extLst>
              <a:ext uri="{FF2B5EF4-FFF2-40B4-BE49-F238E27FC236}">
                <a16:creationId xmlns:a16="http://schemas.microsoft.com/office/drawing/2014/main" id="{C826B582-BE5F-7933-3790-2D5187808762}"/>
              </a:ext>
            </a:extLst>
          </p:cNvPr>
          <p:cNvSpPr txBox="1"/>
          <p:nvPr/>
        </p:nvSpPr>
        <p:spPr>
          <a:xfrm>
            <a:off x="1000112" y="3257550"/>
            <a:ext cx="857276" cy="115416"/>
          </a:xfrm>
          <a:prstGeom prst="rect">
            <a:avLst/>
          </a:prstGeom>
        </p:spPr>
        <p:txBody>
          <a:bodyPr vert="horz"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lgn="ctr">
              <a:spcBef>
                <a:spcPts val="62"/>
              </a:spcBef>
            </a:pPr>
            <a:r>
              <a:rPr lang="en-US" sz="750" spc="5">
                <a:solidFill>
                  <a:schemeClr val="bg1">
                    <a:lumMod val="65000"/>
                  </a:schemeClr>
                </a:solidFill>
                <a:latin typeface="D-DIN" panose="020B0504030202030204" pitchFamily="34" charset="77"/>
                <a:cs typeface="Arial" panose="020B0604020202020204" pitchFamily="34" charset="0"/>
              </a:rPr>
              <a:t>GULF OF AMERICA</a:t>
            </a:r>
            <a:endParaRPr sz="750">
              <a:solidFill>
                <a:schemeClr val="bg1">
                  <a:lumMod val="65000"/>
                </a:schemeClr>
              </a:solidFill>
              <a:latin typeface="D-DIN" panose="020B0504030202030204" pitchFamily="34" charset="77"/>
              <a:cs typeface="Arial" panose="020B0604020202020204" pitchFamily="34" charset="0"/>
            </a:endParaRPr>
          </a:p>
        </p:txBody>
      </p:sp>
      <p:sp>
        <p:nvSpPr>
          <p:cNvPr id="41" name="object 3">
            <a:extLst>
              <a:ext uri="{FF2B5EF4-FFF2-40B4-BE49-F238E27FC236}">
                <a16:creationId xmlns:a16="http://schemas.microsoft.com/office/drawing/2014/main" id="{4FCBE333-9D4D-F3D1-A9E2-9037C2C71730}"/>
              </a:ext>
            </a:extLst>
          </p:cNvPr>
          <p:cNvSpPr txBox="1"/>
          <p:nvPr/>
        </p:nvSpPr>
        <p:spPr>
          <a:xfrm>
            <a:off x="6771408" y="762110"/>
            <a:ext cx="855334" cy="123290"/>
          </a:xfrm>
          <a:prstGeom prst="rect">
            <a:avLst/>
          </a:prstGeom>
        </p:spPr>
        <p:txBody>
          <a:bodyPr vert="horz" wrap="square" lIns="0" tIns="779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lgn="ctr">
              <a:spcBef>
                <a:spcPts val="62"/>
              </a:spcBef>
            </a:pPr>
            <a:r>
              <a:rPr lang="en-US" sz="750" spc="5">
                <a:solidFill>
                  <a:schemeClr val="bg1">
                    <a:lumMod val="65000"/>
                  </a:schemeClr>
                </a:solidFill>
                <a:latin typeface="D-DIN" panose="020B0504030202030204" pitchFamily="34" charset="77"/>
                <a:cs typeface="Arial" panose="020B0604020202020204" pitchFamily="34" charset="0"/>
              </a:rPr>
              <a:t>ATLANTIC OCEAN</a:t>
            </a:r>
            <a:endParaRPr lang="en-US" sz="750">
              <a:solidFill>
                <a:schemeClr val="bg1">
                  <a:lumMod val="65000"/>
                </a:schemeClr>
              </a:solidFill>
              <a:latin typeface="D-DIN" panose="020B0504030202030204" pitchFamily="34" charset="77"/>
              <a:cs typeface="Arial" panose="020B0604020202020204" pitchFamily="34" charset="0"/>
            </a:endParaRPr>
          </a:p>
        </p:txBody>
      </p:sp>
      <p:sp>
        <p:nvSpPr>
          <p:cNvPr id="2" name="TextBox 10">
            <a:extLst>
              <a:ext uri="{FF2B5EF4-FFF2-40B4-BE49-F238E27FC236}">
                <a16:creationId xmlns:a16="http://schemas.microsoft.com/office/drawing/2014/main" id="{E2B1ECC0-6629-4279-7F89-982A1852B1A4}"/>
              </a:ext>
            </a:extLst>
          </p:cNvPr>
          <p:cNvSpPr txBox="1"/>
          <p:nvPr/>
        </p:nvSpPr>
        <p:spPr>
          <a:xfrm>
            <a:off x="8753011" y="4843901"/>
            <a:ext cx="86562"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10</a:t>
            </a:r>
          </a:p>
        </p:txBody>
      </p:sp>
    </p:spTree>
    <p:extLst>
      <p:ext uri="{BB962C8B-B14F-4D97-AF65-F5344CB8AC3E}">
        <p14:creationId xmlns:p14="http://schemas.microsoft.com/office/powerpoint/2010/main" val="185671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670124-C738-5FAE-B028-A2D5B331319A}"/>
              </a:ext>
            </a:extLst>
          </p:cNvPr>
          <p:cNvPicPr>
            <a:picLocks noChangeAspect="1"/>
          </p:cNvPicPr>
          <p:nvPr/>
        </p:nvPicPr>
        <p:blipFill rotWithShape="1">
          <a:blip r:embed="rId3"/>
          <a:srcRect l="2048"/>
          <a:stretch/>
        </p:blipFill>
        <p:spPr>
          <a:xfrm>
            <a:off x="412528" y="366253"/>
            <a:ext cx="8318945" cy="4777247"/>
          </a:xfrm>
          <a:prstGeom prst="rect">
            <a:avLst/>
          </a:prstGeom>
        </p:spPr>
      </p:pic>
      <p:sp>
        <p:nvSpPr>
          <p:cNvPr id="4" name="Slide Number Placeholder 3">
            <a:extLst>
              <a:ext uri="{FF2B5EF4-FFF2-40B4-BE49-F238E27FC236}">
                <a16:creationId xmlns:a16="http://schemas.microsoft.com/office/drawing/2014/main" id="{1B865CB9-811E-1A9A-718F-A188E5FCD487}"/>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1FCD0E07-D9FC-4B47-A6B2-EB40B08AA007}" type="slidenum">
              <a:rPr lang="en-US" smtClean="0"/>
              <a:pPr/>
              <a:t>11</a:t>
            </a:fld>
            <a:endParaRPr lang="en-US"/>
          </a:p>
        </p:txBody>
      </p:sp>
      <p:pic>
        <p:nvPicPr>
          <p:cNvPr id="9" name="Graphic 8">
            <a:extLst>
              <a:ext uri="{FF2B5EF4-FFF2-40B4-BE49-F238E27FC236}">
                <a16:creationId xmlns:a16="http://schemas.microsoft.com/office/drawing/2014/main" id="{69F4CC35-FBE6-705A-1178-D358BE42AE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 y="4857750"/>
            <a:ext cx="342900" cy="134178"/>
          </a:xfrm>
          <a:prstGeom prst="rect">
            <a:avLst/>
          </a:prstGeom>
        </p:spPr>
      </p:pic>
      <p:sp>
        <p:nvSpPr>
          <p:cNvPr id="3" name="Date Placeholder 3">
            <a:extLst>
              <a:ext uri="{FF2B5EF4-FFF2-40B4-BE49-F238E27FC236}">
                <a16:creationId xmlns:a16="http://schemas.microsoft.com/office/drawing/2014/main" id="{D78EA9B1-DB1C-96D2-81A7-399847094074}"/>
              </a:ext>
            </a:extLst>
          </p:cNvPr>
          <p:cNvSpPr txBox="1">
            <a:spLocks/>
          </p:cNvSpPr>
          <p:nvPr/>
        </p:nvSpPr>
        <p:spPr>
          <a:xfrm>
            <a:off x="446649" y="310903"/>
            <a:ext cx="4517237" cy="578436"/>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panose="020B0504030202030204" pitchFamily="34" charset="77"/>
              </a:rPr>
              <a:t>LAUNCH AND LANDINGS</a:t>
            </a:r>
          </a:p>
        </p:txBody>
      </p:sp>
      <p:sp>
        <p:nvSpPr>
          <p:cNvPr id="2" name="TextBox 10">
            <a:extLst>
              <a:ext uri="{FF2B5EF4-FFF2-40B4-BE49-F238E27FC236}">
                <a16:creationId xmlns:a16="http://schemas.microsoft.com/office/drawing/2014/main" id="{B94BB737-561F-A522-EE71-AFCBCBCC465C}"/>
              </a:ext>
            </a:extLst>
          </p:cNvPr>
          <p:cNvSpPr txBox="1"/>
          <p:nvPr/>
        </p:nvSpPr>
        <p:spPr>
          <a:xfrm>
            <a:off x="8753010" y="4838221"/>
            <a:ext cx="86563"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11</a:t>
            </a:r>
          </a:p>
        </p:txBody>
      </p:sp>
    </p:spTree>
    <p:extLst>
      <p:ext uri="{BB962C8B-B14F-4D97-AF65-F5344CB8AC3E}">
        <p14:creationId xmlns:p14="http://schemas.microsoft.com/office/powerpoint/2010/main" val="189659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mp4">
            <a:hlinkClick r:id="" action="ppaction://media"/>
            <a:extLst>
              <a:ext uri="{FF2B5EF4-FFF2-40B4-BE49-F238E27FC236}">
                <a16:creationId xmlns:a16="http://schemas.microsoft.com/office/drawing/2014/main" id="{B2F36089-0A66-AE4D-D875-5566071104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2" y="1"/>
            <a:ext cx="9142809" cy="5142947"/>
          </a:xfrm>
          <a:prstGeom prst="rect">
            <a:avLst/>
          </a:prstGeom>
        </p:spPr>
      </p:pic>
      <p:sp>
        <p:nvSpPr>
          <p:cNvPr id="18" name="Rectangle 17">
            <a:extLst>
              <a:ext uri="{FF2B5EF4-FFF2-40B4-BE49-F238E27FC236}">
                <a16:creationId xmlns:a16="http://schemas.microsoft.com/office/drawing/2014/main" id="{F67E4058-20A1-1CFC-131A-2017BB2A39DF}"/>
              </a:ext>
            </a:extLst>
          </p:cNvPr>
          <p:cNvSpPr/>
          <p:nvPr/>
        </p:nvSpPr>
        <p:spPr>
          <a:xfrm rot="16200000">
            <a:off x="3371850" y="-628651"/>
            <a:ext cx="2400300" cy="9144000"/>
          </a:xfrm>
          <a:prstGeom prst="rect">
            <a:avLst/>
          </a:prstGeom>
          <a:gradFill>
            <a:gsLst>
              <a:gs pos="0">
                <a:schemeClr val="tx1">
                  <a:alpha val="0"/>
                </a:schemeClr>
              </a:gs>
              <a:gs pos="100000">
                <a:schemeClr val="tx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 name="Slide Number Placeholder 3">
            <a:extLst>
              <a:ext uri="{FF2B5EF4-FFF2-40B4-BE49-F238E27FC236}">
                <a16:creationId xmlns:a16="http://schemas.microsoft.com/office/drawing/2014/main" id="{1B865CB9-811E-1A9A-718F-A188E5FCD487}"/>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1FCD0E07-D9FC-4B47-A6B2-EB40B08AA007}" type="slidenum">
              <a:rPr lang="en-US" smtClean="0"/>
              <a:pPr/>
              <a:t>12</a:t>
            </a:fld>
            <a:endParaRPr lang="en-US"/>
          </a:p>
        </p:txBody>
      </p:sp>
      <p:pic>
        <p:nvPicPr>
          <p:cNvPr id="9" name="Graphic 8">
            <a:extLst>
              <a:ext uri="{FF2B5EF4-FFF2-40B4-BE49-F238E27FC236}">
                <a16:creationId xmlns:a16="http://schemas.microsoft.com/office/drawing/2014/main" id="{69F4CC35-FBE6-705A-1178-D358BE42AE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050" y="4857750"/>
            <a:ext cx="342900" cy="134178"/>
          </a:xfrm>
          <a:prstGeom prst="rect">
            <a:avLst/>
          </a:prstGeom>
        </p:spPr>
      </p:pic>
      <p:sp>
        <p:nvSpPr>
          <p:cNvPr id="2" name="Date Placeholder 3">
            <a:extLst>
              <a:ext uri="{FF2B5EF4-FFF2-40B4-BE49-F238E27FC236}">
                <a16:creationId xmlns:a16="http://schemas.microsoft.com/office/drawing/2014/main" id="{0EB519F2-F2C2-9170-AF8D-3E2C57519483}"/>
              </a:ext>
            </a:extLst>
          </p:cNvPr>
          <p:cNvSpPr txBox="1">
            <a:spLocks/>
          </p:cNvSpPr>
          <p:nvPr/>
        </p:nvSpPr>
        <p:spPr>
          <a:xfrm>
            <a:off x="446649" y="310903"/>
            <a:ext cx="3210951" cy="578436"/>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panose="020B0504030202030204" pitchFamily="34" charset="77"/>
              </a:rPr>
              <a:t>DRONESHIPS</a:t>
            </a:r>
          </a:p>
        </p:txBody>
      </p:sp>
      <p:grpSp>
        <p:nvGrpSpPr>
          <p:cNvPr id="21" name="Group 20">
            <a:extLst>
              <a:ext uri="{FF2B5EF4-FFF2-40B4-BE49-F238E27FC236}">
                <a16:creationId xmlns:a16="http://schemas.microsoft.com/office/drawing/2014/main" id="{FF543BD2-E65D-24C3-DC6F-08A2769DD93C}"/>
              </a:ext>
            </a:extLst>
          </p:cNvPr>
          <p:cNvGrpSpPr/>
          <p:nvPr/>
        </p:nvGrpSpPr>
        <p:grpSpPr>
          <a:xfrm>
            <a:off x="500478" y="4218870"/>
            <a:ext cx="8143041" cy="520558"/>
            <a:chOff x="942347" y="5353231"/>
            <a:chExt cx="10597036" cy="694077"/>
          </a:xfrm>
        </p:grpSpPr>
        <p:sp>
          <p:nvSpPr>
            <p:cNvPr id="5" name="Title 1">
              <a:extLst>
                <a:ext uri="{FF2B5EF4-FFF2-40B4-BE49-F238E27FC236}">
                  <a16:creationId xmlns:a16="http://schemas.microsoft.com/office/drawing/2014/main" id="{18183904-A30C-AE49-F59B-92624A132524}"/>
                </a:ext>
              </a:extLst>
            </p:cNvPr>
            <p:cNvSpPr txBox="1">
              <a:spLocks/>
            </p:cNvSpPr>
            <p:nvPr/>
          </p:nvSpPr>
          <p:spPr>
            <a:xfrm>
              <a:off x="1233414" y="5353231"/>
              <a:ext cx="3019664" cy="50096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1000" b="1" spc="38">
                  <a:solidFill>
                    <a:schemeClr val="bg1"/>
                  </a:solidFill>
                  <a:latin typeface="D-DIN" panose="020B0504030202030204" pitchFamily="34" charset="77"/>
                </a:rPr>
                <a:t>JUST READ THE INSTRUCTIONS</a:t>
              </a:r>
            </a:p>
            <a:p>
              <a:pPr algn="l">
                <a:lnSpc>
                  <a:spcPct val="100000"/>
                </a:lnSpc>
                <a:spcBef>
                  <a:spcPts val="0"/>
                </a:spcBef>
              </a:pPr>
              <a:r>
                <a:rPr lang="en-US" sz="1000">
                  <a:solidFill>
                    <a:schemeClr val="bg1"/>
                  </a:solidFill>
                  <a:latin typeface="D-DIN" panose="020B0504030202030204" pitchFamily="34" charset="77"/>
                </a:rPr>
                <a:t>Atlantic Ocean</a:t>
              </a:r>
            </a:p>
          </p:txBody>
        </p:sp>
        <p:sp>
          <p:nvSpPr>
            <p:cNvPr id="6" name="Title 1">
              <a:extLst>
                <a:ext uri="{FF2B5EF4-FFF2-40B4-BE49-F238E27FC236}">
                  <a16:creationId xmlns:a16="http://schemas.microsoft.com/office/drawing/2014/main" id="{3AB8D94D-6971-64F0-B97C-AC0EE33278D4}"/>
                </a:ext>
              </a:extLst>
            </p:cNvPr>
            <p:cNvSpPr txBox="1">
              <a:spLocks/>
            </p:cNvSpPr>
            <p:nvPr/>
          </p:nvSpPr>
          <p:spPr>
            <a:xfrm>
              <a:off x="5163045" y="5353231"/>
              <a:ext cx="3307960" cy="69407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1000" b="1" spc="38">
                  <a:solidFill>
                    <a:schemeClr val="bg1"/>
                  </a:solidFill>
                  <a:latin typeface="D-DIN" panose="020B0504030202030204" pitchFamily="34" charset="77"/>
                </a:rPr>
                <a:t>A SHORTFALL OF GRAVITAS</a:t>
              </a:r>
            </a:p>
            <a:p>
              <a:pPr algn="l">
                <a:lnSpc>
                  <a:spcPct val="100000"/>
                </a:lnSpc>
                <a:spcBef>
                  <a:spcPts val="0"/>
                </a:spcBef>
              </a:pPr>
              <a:r>
                <a:rPr lang="en-US" sz="1000">
                  <a:solidFill>
                    <a:schemeClr val="bg1"/>
                  </a:solidFill>
                  <a:latin typeface="D-DIN" panose="020B0504030202030204" pitchFamily="34" charset="77"/>
                </a:rPr>
                <a:t>Atlantic Ocean</a:t>
              </a:r>
            </a:p>
            <a:p>
              <a:pPr algn="l">
                <a:lnSpc>
                  <a:spcPct val="100000"/>
                </a:lnSpc>
                <a:spcBef>
                  <a:spcPts val="0"/>
                </a:spcBef>
              </a:pPr>
              <a:endParaRPr lang="en-US" sz="1050">
                <a:solidFill>
                  <a:schemeClr val="bg2">
                    <a:lumMod val="75000"/>
                  </a:schemeClr>
                </a:solidFill>
                <a:latin typeface="D-DIN" panose="020B0504030202030204" pitchFamily="34" charset="77"/>
              </a:endParaRPr>
            </a:p>
          </p:txBody>
        </p:sp>
        <p:sp>
          <p:nvSpPr>
            <p:cNvPr id="7" name="Title 1">
              <a:extLst>
                <a:ext uri="{FF2B5EF4-FFF2-40B4-BE49-F238E27FC236}">
                  <a16:creationId xmlns:a16="http://schemas.microsoft.com/office/drawing/2014/main" id="{DEA190FC-E0C9-6236-B503-842A5890E113}"/>
                </a:ext>
              </a:extLst>
            </p:cNvPr>
            <p:cNvSpPr txBox="1">
              <a:spLocks/>
            </p:cNvSpPr>
            <p:nvPr/>
          </p:nvSpPr>
          <p:spPr>
            <a:xfrm>
              <a:off x="942347" y="5353231"/>
              <a:ext cx="457200" cy="50096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825" b="1" spc="38">
                  <a:solidFill>
                    <a:schemeClr val="bg1">
                      <a:lumMod val="75000"/>
                    </a:schemeClr>
                  </a:solidFill>
                  <a:latin typeface="D-DIN" panose="020B0504030202030204" pitchFamily="34" charset="77"/>
                </a:rPr>
                <a:t>01</a:t>
              </a:r>
            </a:p>
          </p:txBody>
        </p:sp>
        <p:sp>
          <p:nvSpPr>
            <p:cNvPr id="8" name="Title 1">
              <a:extLst>
                <a:ext uri="{FF2B5EF4-FFF2-40B4-BE49-F238E27FC236}">
                  <a16:creationId xmlns:a16="http://schemas.microsoft.com/office/drawing/2014/main" id="{0FE49D20-623F-63EF-9D0E-A85F085636B7}"/>
                </a:ext>
              </a:extLst>
            </p:cNvPr>
            <p:cNvSpPr txBox="1">
              <a:spLocks/>
            </p:cNvSpPr>
            <p:nvPr/>
          </p:nvSpPr>
          <p:spPr>
            <a:xfrm>
              <a:off x="4848425" y="5353231"/>
              <a:ext cx="457200" cy="50096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825" b="1" spc="38">
                  <a:solidFill>
                    <a:schemeClr val="bg1">
                      <a:lumMod val="75000"/>
                    </a:schemeClr>
                  </a:solidFill>
                  <a:latin typeface="D-DIN" panose="020B0504030202030204" pitchFamily="34" charset="77"/>
                </a:rPr>
                <a:t>02</a:t>
              </a:r>
            </a:p>
          </p:txBody>
        </p:sp>
        <p:sp>
          <p:nvSpPr>
            <p:cNvPr id="10" name="Title 1">
              <a:extLst>
                <a:ext uri="{FF2B5EF4-FFF2-40B4-BE49-F238E27FC236}">
                  <a16:creationId xmlns:a16="http://schemas.microsoft.com/office/drawing/2014/main" id="{BC535086-DA67-7BBF-F2CE-36EF5F6BCDC7}"/>
                </a:ext>
              </a:extLst>
            </p:cNvPr>
            <p:cNvSpPr txBox="1">
              <a:spLocks/>
            </p:cNvSpPr>
            <p:nvPr/>
          </p:nvSpPr>
          <p:spPr>
            <a:xfrm>
              <a:off x="9093777" y="5353231"/>
              <a:ext cx="2445606" cy="69407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1000" b="1" spc="38">
                  <a:solidFill>
                    <a:schemeClr val="bg1"/>
                  </a:solidFill>
                  <a:latin typeface="D-DIN" panose="020B0504030202030204" pitchFamily="34" charset="77"/>
                </a:rPr>
                <a:t>OF COURSE I STILL LOVE YOU</a:t>
              </a:r>
            </a:p>
            <a:p>
              <a:pPr algn="l">
                <a:lnSpc>
                  <a:spcPct val="100000"/>
                </a:lnSpc>
                <a:spcBef>
                  <a:spcPts val="0"/>
                </a:spcBef>
              </a:pPr>
              <a:r>
                <a:rPr lang="en-US" sz="1000">
                  <a:solidFill>
                    <a:schemeClr val="bg1"/>
                  </a:solidFill>
                  <a:latin typeface="D-DIN" panose="020B0504030202030204" pitchFamily="34" charset="77"/>
                </a:rPr>
                <a:t>Pacific Ocean</a:t>
              </a:r>
            </a:p>
            <a:p>
              <a:pPr algn="l">
                <a:lnSpc>
                  <a:spcPct val="100000"/>
                </a:lnSpc>
                <a:spcBef>
                  <a:spcPts val="0"/>
                </a:spcBef>
              </a:pPr>
              <a:endParaRPr lang="en-US" sz="1050">
                <a:solidFill>
                  <a:schemeClr val="bg2">
                    <a:lumMod val="75000"/>
                  </a:schemeClr>
                </a:solidFill>
                <a:latin typeface="D-DIN" panose="020B0504030202030204" pitchFamily="34" charset="77"/>
              </a:endParaRPr>
            </a:p>
          </p:txBody>
        </p:sp>
        <p:sp>
          <p:nvSpPr>
            <p:cNvPr id="11" name="Title 1">
              <a:extLst>
                <a:ext uri="{FF2B5EF4-FFF2-40B4-BE49-F238E27FC236}">
                  <a16:creationId xmlns:a16="http://schemas.microsoft.com/office/drawing/2014/main" id="{CF45BB2C-F730-FE2D-C836-35412688B628}"/>
                </a:ext>
              </a:extLst>
            </p:cNvPr>
            <p:cNvSpPr txBox="1">
              <a:spLocks/>
            </p:cNvSpPr>
            <p:nvPr/>
          </p:nvSpPr>
          <p:spPr>
            <a:xfrm>
              <a:off x="8779158" y="5353231"/>
              <a:ext cx="457200" cy="500967"/>
            </a:xfrm>
            <a:prstGeom prst="rect">
              <a:avLst/>
            </a:prstGeom>
          </p:spPr>
          <p:txBody>
            <a:bodyPr vert="horz" lIns="87424" tIns="43712" rIns="87424" bIns="43712"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00000"/>
                </a:lnSpc>
                <a:spcBef>
                  <a:spcPts val="0"/>
                </a:spcBef>
              </a:pPr>
              <a:r>
                <a:rPr lang="en-US" sz="825" b="1" spc="38">
                  <a:solidFill>
                    <a:schemeClr val="bg1">
                      <a:lumMod val="75000"/>
                    </a:schemeClr>
                  </a:solidFill>
                  <a:latin typeface="D-DIN" panose="020B0504030202030204" pitchFamily="34" charset="77"/>
                </a:rPr>
                <a:t>03</a:t>
              </a:r>
            </a:p>
          </p:txBody>
        </p:sp>
      </p:grpSp>
      <p:sp>
        <p:nvSpPr>
          <p:cNvPr id="12" name="TextBox 10">
            <a:extLst>
              <a:ext uri="{FF2B5EF4-FFF2-40B4-BE49-F238E27FC236}">
                <a16:creationId xmlns:a16="http://schemas.microsoft.com/office/drawing/2014/main" id="{71B6A101-2A29-C2B5-FA24-337B24A58248}"/>
              </a:ext>
            </a:extLst>
          </p:cNvPr>
          <p:cNvSpPr txBox="1"/>
          <p:nvPr/>
        </p:nvSpPr>
        <p:spPr>
          <a:xfrm>
            <a:off x="8753010" y="4838221"/>
            <a:ext cx="86563"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12</a:t>
            </a:r>
          </a:p>
        </p:txBody>
      </p:sp>
    </p:spTree>
    <p:extLst>
      <p:ext uri="{BB962C8B-B14F-4D97-AF65-F5344CB8AC3E}">
        <p14:creationId xmlns:p14="http://schemas.microsoft.com/office/powerpoint/2010/main" val="269825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remove"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n the air&#10;&#10;Description automatically generated">
            <a:extLst>
              <a:ext uri="{FF2B5EF4-FFF2-40B4-BE49-F238E27FC236}">
                <a16:creationId xmlns:a16="http://schemas.microsoft.com/office/drawing/2014/main" id="{932C5F5D-0C4F-6E4E-D5B9-6CC4447489D9}"/>
              </a:ext>
            </a:extLst>
          </p:cNvPr>
          <p:cNvPicPr>
            <a:picLocks noChangeAspect="1"/>
          </p:cNvPicPr>
          <p:nvPr/>
        </p:nvPicPr>
        <p:blipFill rotWithShape="1">
          <a:blip r:embed="rId3"/>
          <a:srcRect l="197" t="3295" r="3132" b="14152"/>
          <a:stretch>
            <a:fillRect/>
          </a:stretch>
        </p:blipFill>
        <p:spPr>
          <a:xfrm>
            <a:off x="0" y="0"/>
            <a:ext cx="9144000" cy="5151750"/>
          </a:xfrm>
          <a:prstGeom prst="rect">
            <a:avLst/>
          </a:prstGeom>
          <a:ln>
            <a:noFill/>
          </a:ln>
        </p:spPr>
      </p:pic>
      <p:sp>
        <p:nvSpPr>
          <p:cNvPr id="6" name="Rectangle 5">
            <a:extLst>
              <a:ext uri="{FF2B5EF4-FFF2-40B4-BE49-F238E27FC236}">
                <a16:creationId xmlns:a16="http://schemas.microsoft.com/office/drawing/2014/main" id="{3D1CE557-DA7A-79D1-A945-FE4B87BACE3A}"/>
              </a:ext>
            </a:extLst>
          </p:cNvPr>
          <p:cNvSpPr/>
          <p:nvPr/>
        </p:nvSpPr>
        <p:spPr>
          <a:xfrm rot="16200000">
            <a:off x="-641350" y="641350"/>
            <a:ext cx="5143500" cy="3860800"/>
          </a:xfrm>
          <a:prstGeom prst="rect">
            <a:avLst/>
          </a:prstGeom>
          <a:gradFill flip="none" rotWithShape="1">
            <a:gsLst>
              <a:gs pos="19000">
                <a:schemeClr val="tx1">
                  <a:alpha val="0"/>
                </a:schemeClr>
              </a:gs>
              <a:gs pos="100000">
                <a:schemeClr val="tx1">
                  <a:alpha val="49047"/>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4" name="Graphic 23">
            <a:extLst>
              <a:ext uri="{FF2B5EF4-FFF2-40B4-BE49-F238E27FC236}">
                <a16:creationId xmlns:a16="http://schemas.microsoft.com/office/drawing/2014/main" id="{5E140C6B-A39B-859C-D716-DCC307CA7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 y="4857750"/>
            <a:ext cx="342900" cy="134178"/>
          </a:xfrm>
          <a:prstGeom prst="rect">
            <a:avLst/>
          </a:prstGeom>
        </p:spPr>
      </p:pic>
      <p:sp>
        <p:nvSpPr>
          <p:cNvPr id="10" name="Date Placeholder 3">
            <a:extLst>
              <a:ext uri="{FF2B5EF4-FFF2-40B4-BE49-F238E27FC236}">
                <a16:creationId xmlns:a16="http://schemas.microsoft.com/office/drawing/2014/main" id="{AD8A9756-C902-216C-5E45-24D31EBC0B18}"/>
              </a:ext>
            </a:extLst>
          </p:cNvPr>
          <p:cNvSpPr txBox="1">
            <a:spLocks/>
          </p:cNvSpPr>
          <p:nvPr/>
        </p:nvSpPr>
        <p:spPr>
          <a:xfrm>
            <a:off x="446649" y="310903"/>
            <a:ext cx="3497198" cy="578436"/>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a:rPr>
              <a:t>FAIRING RECOVERY</a:t>
            </a:r>
            <a:endParaRPr lang="en-US" sz="3000" b="1" spc="113">
              <a:solidFill>
                <a:schemeClr val="bg1"/>
              </a:solidFill>
              <a:latin typeface="D-DIN" panose="020B0504030202030204" pitchFamily="34" charset="77"/>
            </a:endParaRPr>
          </a:p>
        </p:txBody>
      </p:sp>
      <p:sp>
        <p:nvSpPr>
          <p:cNvPr id="8" name="Date Placeholder 3">
            <a:extLst>
              <a:ext uri="{FF2B5EF4-FFF2-40B4-BE49-F238E27FC236}">
                <a16:creationId xmlns:a16="http://schemas.microsoft.com/office/drawing/2014/main" id="{A899833F-7957-ECEF-ECDD-6A8B9E8F26E2}"/>
              </a:ext>
            </a:extLst>
          </p:cNvPr>
          <p:cNvSpPr txBox="1">
            <a:spLocks/>
          </p:cNvSpPr>
          <p:nvPr/>
        </p:nvSpPr>
        <p:spPr>
          <a:xfrm>
            <a:off x="446650" y="1705929"/>
            <a:ext cx="2232731" cy="2469911"/>
          </a:xfrm>
          <a:prstGeom prst="rect">
            <a:avLst/>
          </a:prstGeom>
        </p:spPr>
        <p:txBody>
          <a:bodyPr vert="horz" lIns="0" tIns="34290" rIns="68580" bIns="3429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solidFill>
                  <a:schemeClr val="bg1"/>
                </a:solidFill>
                <a:latin typeface="D-DIN"/>
              </a:rPr>
              <a:t>Fairing halves descend with parachutes, enabling a soft splashdown</a:t>
            </a:r>
          </a:p>
          <a:p>
            <a:endParaRPr lang="en-US" sz="1200">
              <a:solidFill>
                <a:schemeClr val="bg1"/>
              </a:solidFill>
              <a:latin typeface="D-DIN"/>
            </a:endParaRPr>
          </a:p>
          <a:p>
            <a:r>
              <a:rPr lang="en-US" sz="1200">
                <a:solidFill>
                  <a:schemeClr val="bg1"/>
                </a:solidFill>
                <a:latin typeface="D-DIN"/>
              </a:rPr>
              <a:t>Each fairing half and parachute are recovered for reuse on future missions</a:t>
            </a:r>
          </a:p>
          <a:p>
            <a:endParaRPr lang="en-US" sz="1200">
              <a:solidFill>
                <a:schemeClr val="bg1"/>
              </a:solidFill>
              <a:latin typeface="D-DIN"/>
            </a:endParaRPr>
          </a:p>
          <a:p>
            <a:r>
              <a:rPr lang="en-US" sz="1200">
                <a:solidFill>
                  <a:schemeClr val="bg1"/>
                </a:solidFill>
                <a:latin typeface="D-DIN"/>
              </a:rPr>
              <a:t>In 2024, 94% of our fairing halves were recovered from the Atlantic and Pacific Oceans</a:t>
            </a:r>
            <a:endParaRPr lang="en-US" sz="1200">
              <a:solidFill>
                <a:schemeClr val="bg1"/>
              </a:solidFill>
              <a:latin typeface="D-DIN" panose="020B0504030202030204" pitchFamily="34" charset="77"/>
            </a:endParaRPr>
          </a:p>
          <a:p>
            <a:endParaRPr lang="en-US" sz="1050">
              <a:solidFill>
                <a:schemeClr val="bg1"/>
              </a:solidFill>
              <a:latin typeface="D-DIN" panose="020B0504030202030204" pitchFamily="34" charset="77"/>
            </a:endParaRPr>
          </a:p>
          <a:p>
            <a:endParaRPr lang="en-US" sz="1050">
              <a:solidFill>
                <a:schemeClr val="bg1"/>
              </a:solidFill>
              <a:latin typeface="D-DIN" panose="020B0504030202030204" pitchFamily="34" charset="77"/>
            </a:endParaRPr>
          </a:p>
        </p:txBody>
      </p:sp>
      <p:sp>
        <p:nvSpPr>
          <p:cNvPr id="2" name="TextBox 10">
            <a:extLst>
              <a:ext uri="{FF2B5EF4-FFF2-40B4-BE49-F238E27FC236}">
                <a16:creationId xmlns:a16="http://schemas.microsoft.com/office/drawing/2014/main" id="{9677ED7F-5C57-EB75-32EE-F21A48B7BB70}"/>
              </a:ext>
            </a:extLst>
          </p:cNvPr>
          <p:cNvSpPr txBox="1"/>
          <p:nvPr/>
        </p:nvSpPr>
        <p:spPr>
          <a:xfrm>
            <a:off x="8753010" y="4838221"/>
            <a:ext cx="86563"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13</a:t>
            </a:r>
          </a:p>
        </p:txBody>
      </p:sp>
    </p:spTree>
    <p:extLst>
      <p:ext uri="{BB962C8B-B14F-4D97-AF65-F5344CB8AC3E}">
        <p14:creationId xmlns:p14="http://schemas.microsoft.com/office/powerpoint/2010/main" val="330944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9BFBC-64CF-DA85-AEE3-3AD746C150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0DF6E8-9488-F6BC-E3A5-ADAC71A74F63}"/>
              </a:ext>
            </a:extLst>
          </p:cNvPr>
          <p:cNvPicPr>
            <a:picLocks noChangeAspect="1"/>
          </p:cNvPicPr>
          <p:nvPr/>
        </p:nvPicPr>
        <p:blipFill>
          <a:blip r:embed="rId3"/>
          <a:srcRect l="2342" r="4355"/>
          <a:stretch/>
        </p:blipFill>
        <p:spPr>
          <a:xfrm>
            <a:off x="0" y="567"/>
            <a:ext cx="9144000" cy="5159558"/>
          </a:xfrm>
          <a:prstGeom prst="rect">
            <a:avLst/>
          </a:prstGeom>
        </p:spPr>
      </p:pic>
      <p:sp>
        <p:nvSpPr>
          <p:cNvPr id="4" name="Rectangle 3">
            <a:extLst>
              <a:ext uri="{FF2B5EF4-FFF2-40B4-BE49-F238E27FC236}">
                <a16:creationId xmlns:a16="http://schemas.microsoft.com/office/drawing/2014/main" id="{015496CA-93CB-1B9C-F587-604954287992}"/>
              </a:ext>
            </a:extLst>
          </p:cNvPr>
          <p:cNvSpPr/>
          <p:nvPr/>
        </p:nvSpPr>
        <p:spPr>
          <a:xfrm>
            <a:off x="0" y="-1"/>
            <a:ext cx="9144000" cy="5143501"/>
          </a:xfrm>
          <a:prstGeom prst="rect">
            <a:avLst/>
          </a:prstGeom>
          <a:gradFill flip="none" rotWithShape="1">
            <a:gsLst>
              <a:gs pos="100000">
                <a:schemeClr val="accent6">
                  <a:lumMod val="25000"/>
                </a:schemeClr>
              </a:gs>
              <a:gs pos="0">
                <a:schemeClr val="accent4">
                  <a:alpha val="0"/>
                  <a:lumMod val="14712"/>
                </a:schemeClr>
              </a:gs>
              <a:gs pos="63000">
                <a:schemeClr val="tx1">
                  <a:alpha val="11965"/>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7" name="Date Placeholder 3">
            <a:extLst>
              <a:ext uri="{FF2B5EF4-FFF2-40B4-BE49-F238E27FC236}">
                <a16:creationId xmlns:a16="http://schemas.microsoft.com/office/drawing/2014/main" id="{71DF05DB-5E9F-5F51-50B5-AEF570ED7D44}"/>
              </a:ext>
            </a:extLst>
          </p:cNvPr>
          <p:cNvSpPr txBox="1">
            <a:spLocks/>
          </p:cNvSpPr>
          <p:nvPr/>
        </p:nvSpPr>
        <p:spPr>
          <a:xfrm>
            <a:off x="446649" y="310903"/>
            <a:ext cx="5754126" cy="578436"/>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a:rPr>
              <a:t>LANDING IN EXUMA</a:t>
            </a:r>
            <a:endParaRPr lang="en-US" sz="3000" b="1" spc="113">
              <a:solidFill>
                <a:schemeClr val="bg1"/>
              </a:solidFill>
              <a:latin typeface="D-DIN" panose="020B0504030202030204" pitchFamily="34" charset="77"/>
            </a:endParaRPr>
          </a:p>
        </p:txBody>
      </p:sp>
      <p:sp>
        <p:nvSpPr>
          <p:cNvPr id="9" name="Date Placeholder 3">
            <a:extLst>
              <a:ext uri="{FF2B5EF4-FFF2-40B4-BE49-F238E27FC236}">
                <a16:creationId xmlns:a16="http://schemas.microsoft.com/office/drawing/2014/main" id="{D17B8B11-4876-7F3B-E1B3-3FCDC53B5762}"/>
              </a:ext>
            </a:extLst>
          </p:cNvPr>
          <p:cNvSpPr txBox="1">
            <a:spLocks/>
          </p:cNvSpPr>
          <p:nvPr/>
        </p:nvSpPr>
        <p:spPr>
          <a:xfrm>
            <a:off x="446650" y="1033033"/>
            <a:ext cx="1846845" cy="3002423"/>
          </a:xfrm>
          <a:prstGeom prst="rect">
            <a:avLst/>
          </a:prstGeom>
        </p:spPr>
        <p:txBody>
          <a:bodyPr vert="horz" lIns="0" tIns="34290" rIns="68580" bIns="3429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en-US" sz="1100">
                <a:solidFill>
                  <a:schemeClr val="bg1"/>
                </a:solidFill>
                <a:latin typeface="D-DIN"/>
              </a:rPr>
              <a:t>Distance from populated areas ensures public safety</a:t>
            </a:r>
          </a:p>
          <a:p>
            <a:pPr>
              <a:spcBef>
                <a:spcPct val="20000"/>
              </a:spcBef>
            </a:pPr>
            <a:endParaRPr lang="en-US" sz="1100">
              <a:solidFill>
                <a:schemeClr val="bg1"/>
              </a:solidFill>
              <a:latin typeface="D-DIN"/>
            </a:endParaRPr>
          </a:p>
          <a:p>
            <a:pPr>
              <a:spcBef>
                <a:spcPct val="20000"/>
              </a:spcBef>
            </a:pPr>
            <a:r>
              <a:rPr lang="en-US" sz="1100">
                <a:solidFill>
                  <a:schemeClr val="bg1"/>
                </a:solidFill>
                <a:latin typeface="D-DIN"/>
              </a:rPr>
              <a:t>Reliably calm sea-state</a:t>
            </a:r>
          </a:p>
          <a:p>
            <a:pPr>
              <a:spcBef>
                <a:spcPct val="20000"/>
              </a:spcBef>
            </a:pPr>
            <a:endParaRPr lang="en-US" sz="1100">
              <a:solidFill>
                <a:schemeClr val="bg1"/>
              </a:solidFill>
              <a:latin typeface="D-DIN"/>
            </a:endParaRPr>
          </a:p>
          <a:p>
            <a:pPr>
              <a:spcBef>
                <a:spcPct val="20000"/>
              </a:spcBef>
            </a:pPr>
            <a:r>
              <a:rPr lang="en-US" sz="1100">
                <a:solidFill>
                  <a:schemeClr val="bg1"/>
                </a:solidFill>
                <a:latin typeface="D-DIN"/>
              </a:rPr>
              <a:t>Deep water</a:t>
            </a:r>
          </a:p>
          <a:p>
            <a:pPr>
              <a:spcBef>
                <a:spcPct val="20000"/>
              </a:spcBef>
            </a:pPr>
            <a:endParaRPr lang="en-US" sz="1100">
              <a:solidFill>
                <a:schemeClr val="bg1"/>
              </a:solidFill>
              <a:latin typeface="D-DIN"/>
            </a:endParaRPr>
          </a:p>
          <a:p>
            <a:pPr>
              <a:spcBef>
                <a:spcPct val="20000"/>
              </a:spcBef>
            </a:pPr>
            <a:r>
              <a:rPr lang="en-US" sz="1100">
                <a:solidFill>
                  <a:schemeClr val="bg1"/>
                </a:solidFill>
                <a:latin typeface="D-DIN"/>
              </a:rPr>
              <a:t>Enables optimal trajectory for satellite deployment</a:t>
            </a:r>
            <a:endParaRPr lang="en-US">
              <a:solidFill>
                <a:schemeClr val="bg1"/>
              </a:solidFill>
              <a:latin typeface="D-DIN"/>
            </a:endParaRPr>
          </a:p>
        </p:txBody>
      </p:sp>
      <p:sp>
        <p:nvSpPr>
          <p:cNvPr id="3" name="TextBox 10">
            <a:extLst>
              <a:ext uri="{FF2B5EF4-FFF2-40B4-BE49-F238E27FC236}">
                <a16:creationId xmlns:a16="http://schemas.microsoft.com/office/drawing/2014/main" id="{553BEE16-F615-2640-A1FA-F2E729656EDF}"/>
              </a:ext>
            </a:extLst>
          </p:cNvPr>
          <p:cNvSpPr txBox="1"/>
          <p:nvPr/>
        </p:nvSpPr>
        <p:spPr>
          <a:xfrm>
            <a:off x="8753010" y="4838221"/>
            <a:ext cx="86563"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14</a:t>
            </a:r>
          </a:p>
        </p:txBody>
      </p:sp>
    </p:spTree>
    <p:extLst>
      <p:ext uri="{BB962C8B-B14F-4D97-AF65-F5344CB8AC3E}">
        <p14:creationId xmlns:p14="http://schemas.microsoft.com/office/powerpoint/2010/main" val="217248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2310235" y="1560513"/>
            <a:ext cx="6032797" cy="3133487"/>
          </a:xfrm>
          <a:prstGeom prst="rect">
            <a:avLst/>
          </a:prstGeom>
        </p:spPr>
        <p:txBody>
          <a:bodyPr lIns="0" tIns="0" rIns="0" bIns="0" rtlCol="0" anchor="t">
            <a:spAutoFit/>
          </a:bodyPr>
          <a:lstStyle/>
          <a:p>
            <a:pPr defTabSz="457200">
              <a:lnSpc>
                <a:spcPts val="1750"/>
              </a:lnSpc>
            </a:pPr>
            <a:r>
              <a:rPr lang="en-US" sz="1250" b="1" spc="-13">
                <a:solidFill>
                  <a:srgbClr val="D9D9D9"/>
                </a:solidFill>
                <a:latin typeface="Arial Bold"/>
                <a:ea typeface="Arial Bold"/>
                <a:cs typeface="Arial Bold"/>
                <a:sym typeface="Arial Bold"/>
              </a:rPr>
              <a:t>Benthic Profile (Seafloor Environment)</a:t>
            </a:r>
          </a:p>
          <a:p>
            <a:pPr defTabSz="457200">
              <a:lnSpc>
                <a:spcPts val="1190"/>
              </a:lnSpc>
            </a:pPr>
            <a:endParaRPr lang="en-US" sz="1250" b="1" spc="-13">
              <a:solidFill>
                <a:srgbClr val="D9D9D9"/>
              </a:solidFill>
              <a:latin typeface="Arial Bold"/>
              <a:ea typeface="Arial Bold"/>
              <a:cs typeface="Arial Bold"/>
              <a:sym typeface="Arial Bold"/>
            </a:endParaRPr>
          </a:p>
          <a:p>
            <a:pPr marL="269877" lvl="1" indent="-134938" defTabSz="457200">
              <a:lnSpc>
                <a:spcPts val="1750"/>
              </a:lnSpc>
              <a:buFont typeface="Arial"/>
              <a:buChar char="•"/>
            </a:pPr>
            <a:r>
              <a:rPr lang="en-US" sz="1250" spc="-13">
                <a:solidFill>
                  <a:srgbClr val="D9D9D9"/>
                </a:solidFill>
                <a:latin typeface="Arial"/>
                <a:ea typeface="Arial"/>
                <a:cs typeface="Arial"/>
                <a:sym typeface="Arial"/>
              </a:rPr>
              <a:t>Offshore benthic environment</a:t>
            </a:r>
            <a:r>
              <a:rPr lang="en-US" sz="1250" b="1" spc="-13">
                <a:solidFill>
                  <a:srgbClr val="D9D9D9"/>
                </a:solidFill>
                <a:latin typeface="Arial Bold"/>
                <a:ea typeface="Arial Bold"/>
                <a:cs typeface="Arial Bold"/>
                <a:sym typeface="Arial Bold"/>
              </a:rPr>
              <a:t> - </a:t>
            </a:r>
            <a:r>
              <a:rPr lang="en-US" sz="1250" spc="-13">
                <a:solidFill>
                  <a:srgbClr val="D9D9D9"/>
                </a:solidFill>
                <a:latin typeface="Arial"/>
                <a:ea typeface="Arial"/>
                <a:cs typeface="Arial"/>
                <a:sym typeface="Arial"/>
              </a:rPr>
              <a:t>sandy-bottom with occasional seagrass meadows and numerous patch reefs in the shallow bank areas.</a:t>
            </a:r>
          </a:p>
          <a:p>
            <a:pPr defTabSz="457200">
              <a:lnSpc>
                <a:spcPts val="1750"/>
              </a:lnSpc>
            </a:pPr>
            <a:endParaRPr lang="en-US" sz="1250" spc="-13">
              <a:solidFill>
                <a:srgbClr val="D9D9D9"/>
              </a:solidFill>
              <a:latin typeface="Arial"/>
              <a:ea typeface="Arial"/>
              <a:cs typeface="Arial"/>
              <a:sym typeface="Arial"/>
            </a:endParaRPr>
          </a:p>
          <a:p>
            <a:pPr marL="269877" lvl="1" indent="-134938" defTabSz="457200">
              <a:lnSpc>
                <a:spcPts val="1750"/>
              </a:lnSpc>
              <a:buFont typeface="Arial"/>
              <a:buChar char="•"/>
            </a:pPr>
            <a:r>
              <a:rPr lang="en-US" sz="1250" spc="-13">
                <a:solidFill>
                  <a:srgbClr val="D9D9D9"/>
                </a:solidFill>
                <a:latin typeface="Arial"/>
                <a:ea typeface="Arial"/>
                <a:cs typeface="Arial"/>
                <a:sym typeface="Arial"/>
              </a:rPr>
              <a:t>As the water gets deeper, around 100 feet and beyond where the bottom falls to several thousand feet,  those seagrass and coral areas become much less common. At that depth, the seabed starts to change into what’s called the continental shelf. This deeper shelf area has a harder, mostly bare sand bottom surface, with a very occasional rare, isolated head. </a:t>
            </a:r>
          </a:p>
          <a:p>
            <a:pPr defTabSz="457200">
              <a:lnSpc>
                <a:spcPts val="1750"/>
              </a:lnSpc>
            </a:pPr>
            <a:endParaRPr lang="en-US" sz="1250" spc="-13">
              <a:solidFill>
                <a:srgbClr val="D9D9D9"/>
              </a:solidFill>
              <a:latin typeface="Arial"/>
              <a:ea typeface="Arial"/>
              <a:cs typeface="Arial"/>
              <a:sym typeface="Arial"/>
            </a:endParaRPr>
          </a:p>
          <a:p>
            <a:pPr marL="269877" lvl="1" indent="-134938" defTabSz="457200">
              <a:lnSpc>
                <a:spcPts val="1750"/>
              </a:lnSpc>
              <a:buFont typeface="Arial"/>
              <a:buChar char="•"/>
            </a:pPr>
            <a:r>
              <a:rPr lang="en-US" sz="1250" spc="-13">
                <a:solidFill>
                  <a:srgbClr val="D9D9D9"/>
                </a:solidFill>
                <a:latin typeface="Arial"/>
                <a:ea typeface="Arial"/>
                <a:cs typeface="Arial"/>
                <a:sym typeface="Arial"/>
              </a:rPr>
              <a:t>The shelf habitat refers to the submerged part of the marine continental shelf that extends from the shoreline extending out where the seafloor drops off steeply into the deeper ocean. </a:t>
            </a:r>
          </a:p>
        </p:txBody>
      </p:sp>
      <p:sp>
        <p:nvSpPr>
          <p:cNvPr id="6" name="TextBox 6"/>
          <p:cNvSpPr txBox="1"/>
          <p:nvPr/>
        </p:nvSpPr>
        <p:spPr>
          <a:xfrm>
            <a:off x="2310235" y="1157288"/>
            <a:ext cx="4634451" cy="256480"/>
          </a:xfrm>
          <a:prstGeom prst="rect">
            <a:avLst/>
          </a:prstGeom>
        </p:spPr>
        <p:txBody>
          <a:bodyPr lIns="0" tIns="0" rIns="0" bIns="0" rtlCol="0" anchor="t">
            <a:spAutoFit/>
          </a:bodyPr>
          <a:lstStyle/>
          <a:p>
            <a:pPr defTabSz="457200">
              <a:lnSpc>
                <a:spcPts val="2031"/>
              </a:lnSpc>
            </a:pPr>
            <a:r>
              <a:rPr lang="en-US" sz="1846" b="1" spc="-18">
                <a:solidFill>
                  <a:srgbClr val="A3A8C4"/>
                </a:solidFill>
                <a:latin typeface="Arial Bold"/>
                <a:ea typeface="Arial Bold"/>
                <a:cs typeface="Arial Bold"/>
                <a:sym typeface="Arial Bold"/>
              </a:rPr>
              <a:t>Environmental Setting</a:t>
            </a:r>
          </a:p>
        </p:txBody>
      </p:sp>
      <p:sp>
        <p:nvSpPr>
          <p:cNvPr id="7" name="TextBox 7"/>
          <p:cNvSpPr txBox="1"/>
          <p:nvPr/>
        </p:nvSpPr>
        <p:spPr>
          <a:xfrm>
            <a:off x="2235420" y="641350"/>
            <a:ext cx="5929927" cy="487313"/>
          </a:xfrm>
          <a:prstGeom prst="rect">
            <a:avLst/>
          </a:prstGeom>
        </p:spPr>
        <p:txBody>
          <a:bodyPr lIns="0" tIns="0" rIns="0" bIns="0" rtlCol="0" anchor="t">
            <a:spAutoFit/>
          </a:bodyPr>
          <a:lstStyle/>
          <a:p>
            <a:pPr defTabSz="457200">
              <a:lnSpc>
                <a:spcPts val="3849"/>
              </a:lnSpc>
            </a:pPr>
            <a:r>
              <a:rPr lang="en-US" sz="3499" b="1" spc="-35">
                <a:solidFill>
                  <a:srgbClr val="FFFFFF"/>
                </a:solidFill>
                <a:latin typeface="Arial Bold"/>
                <a:ea typeface="Arial Bold"/>
                <a:cs typeface="Arial Bold"/>
                <a:sym typeface="Arial Bold"/>
              </a:rPr>
              <a:t>Understanding the Area</a:t>
            </a:r>
          </a:p>
        </p:txBody>
      </p:sp>
      <p:sp>
        <p:nvSpPr>
          <p:cNvPr id="8" name="AutoShape 8"/>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9" name="TextBox 9"/>
          <p:cNvSpPr txBox="1"/>
          <p:nvPr/>
        </p:nvSpPr>
        <p:spPr>
          <a:xfrm>
            <a:off x="8753010"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15</a:t>
            </a:r>
          </a:p>
        </p:txBody>
      </p:sp>
      <p:sp>
        <p:nvSpPr>
          <p:cNvPr id="10" name="TextBox 10"/>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2310235" y="1560513"/>
            <a:ext cx="6032797" cy="3210431"/>
          </a:xfrm>
          <a:prstGeom prst="rect">
            <a:avLst/>
          </a:prstGeom>
        </p:spPr>
        <p:txBody>
          <a:bodyPr lIns="0" tIns="0" rIns="0" bIns="0" rtlCol="0" anchor="t">
            <a:spAutoFit/>
          </a:bodyPr>
          <a:lstStyle/>
          <a:p>
            <a:pPr defTabSz="457200">
              <a:lnSpc>
                <a:spcPts val="1750"/>
              </a:lnSpc>
            </a:pPr>
            <a:r>
              <a:rPr lang="en-US" sz="1250" b="1" spc="-13" dirty="0">
                <a:solidFill>
                  <a:srgbClr val="D9D9D9"/>
                </a:solidFill>
                <a:latin typeface="Arial Bold"/>
                <a:ea typeface="Arial Bold"/>
                <a:cs typeface="Arial Bold"/>
                <a:sym typeface="Arial Bold"/>
              </a:rPr>
              <a:t>Presence of Species of Economic Importance and Protected Species</a:t>
            </a:r>
          </a:p>
          <a:p>
            <a:pPr marL="269877" lvl="1" indent="-134938" defTabSz="457200">
              <a:lnSpc>
                <a:spcPts val="1750"/>
              </a:lnSpc>
              <a:buFont typeface="Arial"/>
              <a:buChar char="•"/>
            </a:pPr>
            <a:r>
              <a:rPr lang="en-US" sz="1250" spc="-13" dirty="0">
                <a:solidFill>
                  <a:srgbClr val="D9D9D9"/>
                </a:solidFill>
                <a:latin typeface="Arial"/>
                <a:ea typeface="Arial"/>
                <a:cs typeface="Arial"/>
                <a:sym typeface="Arial"/>
              </a:rPr>
              <a:t>Marine Mammals, Pelagic Sharks, Deep Sea Corals, Fish Species Avian Species </a:t>
            </a:r>
          </a:p>
          <a:p>
            <a:pPr defTabSz="457200">
              <a:lnSpc>
                <a:spcPts val="1750"/>
              </a:lnSpc>
            </a:pPr>
            <a:endParaRPr lang="en-US" sz="1250" spc="-13" dirty="0">
              <a:solidFill>
                <a:srgbClr val="D9D9D9"/>
              </a:solidFill>
              <a:latin typeface="Arial"/>
              <a:ea typeface="Arial"/>
              <a:cs typeface="Arial"/>
              <a:sym typeface="Arial"/>
            </a:endParaRPr>
          </a:p>
          <a:p>
            <a:pPr defTabSz="457200">
              <a:lnSpc>
                <a:spcPts val="1750"/>
              </a:lnSpc>
            </a:pPr>
            <a:r>
              <a:rPr lang="en-US" sz="1250" b="1" spc="-13" dirty="0">
                <a:solidFill>
                  <a:srgbClr val="D9D9D9"/>
                </a:solidFill>
                <a:latin typeface="Arial Bold"/>
                <a:ea typeface="Arial Bold"/>
                <a:cs typeface="Arial Bold"/>
                <a:sym typeface="Arial Bold"/>
              </a:rPr>
              <a:t>Proximity to Important Bird Areas (IBAs) and Biodiversity Areas </a:t>
            </a:r>
          </a:p>
          <a:p>
            <a:pPr marL="269877" lvl="1" indent="-134938" defTabSz="457200">
              <a:lnSpc>
                <a:spcPts val="1750"/>
              </a:lnSpc>
              <a:buFont typeface="Arial"/>
              <a:buChar char="•"/>
            </a:pPr>
            <a:r>
              <a:rPr lang="en-US" sz="1250" spc="-13" dirty="0">
                <a:solidFill>
                  <a:srgbClr val="D9D9D9"/>
                </a:solidFill>
                <a:latin typeface="Arial"/>
                <a:ea typeface="Arial"/>
                <a:cs typeface="Arial"/>
                <a:sym typeface="Arial"/>
              </a:rPr>
              <a:t>IBAs “key sites for the conservation of bird species, identified through the </a:t>
            </a:r>
            <a:r>
              <a:rPr lang="en-US" sz="1250" spc="-13" dirty="0" err="1">
                <a:solidFill>
                  <a:srgbClr val="D9D9D9"/>
                </a:solidFill>
                <a:latin typeface="Arial"/>
                <a:ea typeface="Arial"/>
                <a:cs typeface="Arial"/>
                <a:sym typeface="Arial"/>
              </a:rPr>
              <a:t>BirdLife</a:t>
            </a:r>
            <a:r>
              <a:rPr lang="en-US" sz="1250" spc="-13" dirty="0">
                <a:solidFill>
                  <a:srgbClr val="D9D9D9"/>
                </a:solidFill>
                <a:latin typeface="Arial"/>
                <a:ea typeface="Arial"/>
                <a:cs typeface="Arial"/>
                <a:sym typeface="Arial"/>
              </a:rPr>
              <a:t> International IBA </a:t>
            </a:r>
            <a:r>
              <a:rPr lang="en-US" sz="1250" spc="-13" dirty="0" err="1">
                <a:solidFill>
                  <a:srgbClr val="D9D9D9"/>
                </a:solidFill>
                <a:latin typeface="Arial"/>
                <a:ea typeface="Arial"/>
                <a:cs typeface="Arial"/>
                <a:sym typeface="Arial"/>
              </a:rPr>
              <a:t>programme</a:t>
            </a:r>
            <a:r>
              <a:rPr lang="en-US" sz="1250" spc="-13" dirty="0">
                <a:solidFill>
                  <a:srgbClr val="D9D9D9"/>
                </a:solidFill>
                <a:latin typeface="Arial"/>
                <a:ea typeface="Arial"/>
                <a:cs typeface="Arial"/>
                <a:sym typeface="Arial"/>
              </a:rPr>
              <a:t>.”</a:t>
            </a:r>
          </a:p>
          <a:p>
            <a:pPr marL="269877" lvl="1" indent="-134938" defTabSz="457200">
              <a:lnSpc>
                <a:spcPts val="1750"/>
              </a:lnSpc>
              <a:buFont typeface="Arial"/>
              <a:buChar char="•"/>
            </a:pPr>
            <a:r>
              <a:rPr lang="en-US" sz="1250" spc="-13" dirty="0">
                <a:solidFill>
                  <a:srgbClr val="D9D9D9"/>
                </a:solidFill>
                <a:latin typeface="Arial"/>
                <a:ea typeface="Arial"/>
                <a:cs typeface="Arial"/>
                <a:sym typeface="Arial"/>
              </a:rPr>
              <a:t>A review of the Birdlife Country Profile shows that of the 39 IBAs in The Bahamas, 7 are in proximity to the Project site. # BS018-BS024</a:t>
            </a:r>
          </a:p>
          <a:p>
            <a:pPr defTabSz="457200">
              <a:lnSpc>
                <a:spcPts val="1750"/>
              </a:lnSpc>
            </a:pPr>
            <a:endParaRPr lang="en-US" sz="1250" spc="-13" dirty="0">
              <a:solidFill>
                <a:srgbClr val="D9D9D9"/>
              </a:solidFill>
              <a:latin typeface="Arial"/>
              <a:ea typeface="Arial"/>
              <a:cs typeface="Arial"/>
              <a:sym typeface="Arial"/>
            </a:endParaRPr>
          </a:p>
          <a:p>
            <a:pPr defTabSz="457200">
              <a:lnSpc>
                <a:spcPts val="1750"/>
              </a:lnSpc>
            </a:pPr>
            <a:r>
              <a:rPr lang="en-US" sz="1250" b="1" spc="-13" dirty="0">
                <a:solidFill>
                  <a:srgbClr val="D9D9D9"/>
                </a:solidFill>
                <a:latin typeface="Arial Bold"/>
                <a:ea typeface="Arial Bold"/>
                <a:cs typeface="Arial Bold"/>
                <a:sym typeface="Arial Bold"/>
              </a:rPr>
              <a:t>Depth Verification</a:t>
            </a:r>
          </a:p>
          <a:p>
            <a:pPr marL="269877" lvl="1" indent="-134938" defTabSz="457200">
              <a:lnSpc>
                <a:spcPts val="1750"/>
              </a:lnSpc>
              <a:buFont typeface="Arial"/>
              <a:buChar char="•"/>
            </a:pPr>
            <a:r>
              <a:rPr lang="en-US" sz="1250" spc="-13" dirty="0">
                <a:solidFill>
                  <a:srgbClr val="D9D9D9"/>
                </a:solidFill>
                <a:latin typeface="Arial"/>
                <a:ea typeface="Arial"/>
                <a:cs typeface="Arial"/>
                <a:sym typeface="Arial"/>
              </a:rPr>
              <a:t>It is characterized by relatively shallow waters, typically ranging from a few feet to a few thousand feet in depth and has proven a very difficult environment to study due to the extreme adverse conditions. ~7,000 ft / 2,000 m</a:t>
            </a:r>
          </a:p>
          <a:p>
            <a:pPr defTabSz="457200">
              <a:lnSpc>
                <a:spcPts val="1750"/>
              </a:lnSpc>
            </a:pPr>
            <a:endParaRPr lang="en-US" sz="1250" spc="-13" dirty="0">
              <a:solidFill>
                <a:srgbClr val="D9D9D9"/>
              </a:solidFill>
              <a:latin typeface="Arial"/>
              <a:ea typeface="Arial"/>
              <a:cs typeface="Arial"/>
              <a:sym typeface="Arial"/>
            </a:endParaRPr>
          </a:p>
        </p:txBody>
      </p:sp>
      <p:sp>
        <p:nvSpPr>
          <p:cNvPr id="6" name="TextBox 6"/>
          <p:cNvSpPr txBox="1"/>
          <p:nvPr/>
        </p:nvSpPr>
        <p:spPr>
          <a:xfrm>
            <a:off x="2310235" y="1157288"/>
            <a:ext cx="4634451" cy="256480"/>
          </a:xfrm>
          <a:prstGeom prst="rect">
            <a:avLst/>
          </a:prstGeom>
        </p:spPr>
        <p:txBody>
          <a:bodyPr lIns="0" tIns="0" rIns="0" bIns="0" rtlCol="0" anchor="t">
            <a:spAutoFit/>
          </a:bodyPr>
          <a:lstStyle/>
          <a:p>
            <a:pPr defTabSz="457200">
              <a:lnSpc>
                <a:spcPts val="2031"/>
              </a:lnSpc>
            </a:pPr>
            <a:r>
              <a:rPr lang="en-US" sz="1846" b="1" spc="-18">
                <a:solidFill>
                  <a:srgbClr val="A3A8C4"/>
                </a:solidFill>
                <a:latin typeface="Arial Bold"/>
                <a:ea typeface="Arial Bold"/>
                <a:cs typeface="Arial Bold"/>
                <a:sym typeface="Arial Bold"/>
              </a:rPr>
              <a:t>Environmental Setting</a:t>
            </a:r>
          </a:p>
        </p:txBody>
      </p:sp>
      <p:sp>
        <p:nvSpPr>
          <p:cNvPr id="7" name="TextBox 7"/>
          <p:cNvSpPr txBox="1"/>
          <p:nvPr/>
        </p:nvSpPr>
        <p:spPr>
          <a:xfrm>
            <a:off x="2235420" y="641350"/>
            <a:ext cx="5929927" cy="487313"/>
          </a:xfrm>
          <a:prstGeom prst="rect">
            <a:avLst/>
          </a:prstGeom>
        </p:spPr>
        <p:txBody>
          <a:bodyPr lIns="0" tIns="0" rIns="0" bIns="0" rtlCol="0" anchor="t">
            <a:spAutoFit/>
          </a:bodyPr>
          <a:lstStyle/>
          <a:p>
            <a:pPr defTabSz="457200">
              <a:lnSpc>
                <a:spcPts val="3849"/>
              </a:lnSpc>
            </a:pPr>
            <a:r>
              <a:rPr lang="en-US" sz="3499" b="1" spc="-35">
                <a:solidFill>
                  <a:srgbClr val="FFFFFF"/>
                </a:solidFill>
                <a:latin typeface="Arial Bold"/>
                <a:ea typeface="Arial Bold"/>
                <a:cs typeface="Arial Bold"/>
                <a:sym typeface="Arial Bold"/>
              </a:rPr>
              <a:t>Understanding the Area</a:t>
            </a:r>
          </a:p>
        </p:txBody>
      </p:sp>
      <p:sp>
        <p:nvSpPr>
          <p:cNvPr id="8" name="AutoShape 8"/>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9" name="TextBox 9"/>
          <p:cNvSpPr txBox="1"/>
          <p:nvPr/>
        </p:nvSpPr>
        <p:spPr>
          <a:xfrm>
            <a:off x="8753010"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16</a:t>
            </a:r>
          </a:p>
        </p:txBody>
      </p:sp>
      <p:sp>
        <p:nvSpPr>
          <p:cNvPr id="10" name="TextBox 10"/>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AutoShape 5"/>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6" name="Freeform 6"/>
          <p:cNvSpPr/>
          <p:nvPr/>
        </p:nvSpPr>
        <p:spPr>
          <a:xfrm>
            <a:off x="124699" y="724216"/>
            <a:ext cx="4934983" cy="3695069"/>
          </a:xfrm>
          <a:custGeom>
            <a:avLst/>
            <a:gdLst/>
            <a:ahLst/>
            <a:cxnLst/>
            <a:rect l="l" t="t" r="r" b="b"/>
            <a:pathLst>
              <a:path w="9869966" h="7390137">
                <a:moveTo>
                  <a:pt x="0" y="0"/>
                </a:moveTo>
                <a:lnTo>
                  <a:pt x="9869967" y="0"/>
                </a:lnTo>
                <a:lnTo>
                  <a:pt x="9869967" y="7390138"/>
                </a:lnTo>
                <a:lnTo>
                  <a:pt x="0" y="7390138"/>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7" name="TextBox 7"/>
          <p:cNvSpPr txBox="1"/>
          <p:nvPr/>
        </p:nvSpPr>
        <p:spPr>
          <a:xfrm>
            <a:off x="5265376" y="1945692"/>
            <a:ext cx="3364228" cy="2941639"/>
          </a:xfrm>
          <a:prstGeom prst="rect">
            <a:avLst/>
          </a:prstGeom>
        </p:spPr>
        <p:txBody>
          <a:bodyPr lIns="0" tIns="0" rIns="0" bIns="0" rtlCol="0" anchor="t">
            <a:spAutoFit/>
          </a:bodyPr>
          <a:lstStyle/>
          <a:p>
            <a:pPr marL="400050" indent="-285750">
              <a:buFont typeface="Arial" panose="020B0604020202020204" pitchFamily="34" charset="0"/>
              <a:buChar char="•"/>
            </a:pPr>
            <a:r>
              <a:rPr lang="en-US" sz="1400" b="1" spc="-14" dirty="0">
                <a:solidFill>
                  <a:srgbClr val="D9D9D9"/>
                </a:solidFill>
                <a:latin typeface="Arial Bold"/>
                <a:ea typeface="Arial Bold"/>
                <a:cs typeface="Arial Bold"/>
                <a:sym typeface="Arial Bold"/>
              </a:rPr>
              <a:t>More than 10 miles from Protected Areas.</a:t>
            </a:r>
            <a:r>
              <a:rPr lang="en-US" sz="1400" dirty="0">
                <a:solidFill>
                  <a:schemeClr val="bg1"/>
                </a:solidFill>
                <a:latin typeface="D-DIN" panose="020B0504030202030204" pitchFamily="34" charset="77"/>
              </a:rPr>
              <a:t> </a:t>
            </a:r>
          </a:p>
          <a:p>
            <a:pPr marL="857250" lvl="1" indent="-285750">
              <a:buFont typeface="Arial" panose="020B0604020202020204" pitchFamily="34" charset="0"/>
              <a:buChar char="•"/>
            </a:pPr>
            <a:r>
              <a:rPr lang="en-US" sz="1400" dirty="0">
                <a:solidFill>
                  <a:schemeClr val="bg1"/>
                </a:solidFill>
                <a:latin typeface="D-DIN" panose="020B0504030202030204" pitchFamily="34" charset="77"/>
              </a:rPr>
              <a:t>Exuma Land and Seas Park – Exuma </a:t>
            </a:r>
          </a:p>
          <a:p>
            <a:pPr marL="857250" lvl="1" indent="-285750">
              <a:buFont typeface="Arial" panose="020B0604020202020204" pitchFamily="34" charset="0"/>
              <a:buChar char="•"/>
            </a:pPr>
            <a:r>
              <a:rPr lang="en-US" sz="1400" dirty="0">
                <a:solidFill>
                  <a:schemeClr val="bg1"/>
                </a:solidFill>
                <a:latin typeface="D-DIN" panose="020B0504030202030204" pitchFamily="34" charset="77"/>
              </a:rPr>
              <a:t>West Schooner Cays – Eleuthera </a:t>
            </a:r>
          </a:p>
          <a:p>
            <a:pPr marL="857250" lvl="1" indent="-285750">
              <a:buFont typeface="Arial" panose="020B0604020202020204" pitchFamily="34" charset="0"/>
              <a:buChar char="•"/>
            </a:pPr>
            <a:r>
              <a:rPr lang="en-US" sz="1400" dirty="0">
                <a:solidFill>
                  <a:schemeClr val="bg1"/>
                </a:solidFill>
                <a:latin typeface="D-DIN" panose="020B0504030202030204" pitchFamily="34" charset="77"/>
              </a:rPr>
              <a:t>Deep Creek - Eleuthera</a:t>
            </a:r>
          </a:p>
          <a:p>
            <a:pPr marL="857250" lvl="1" indent="-285750">
              <a:buFont typeface="Arial" panose="020B0604020202020204" pitchFamily="34" charset="0"/>
              <a:buChar char="•"/>
            </a:pPr>
            <a:r>
              <a:rPr lang="en-US" sz="1400" dirty="0">
                <a:solidFill>
                  <a:schemeClr val="bg1"/>
                </a:solidFill>
                <a:latin typeface="D-DIN" panose="020B0504030202030204" pitchFamily="34" charset="77"/>
              </a:rPr>
              <a:t>Southeast Eleuthera/The Bridge – Eleuthera </a:t>
            </a:r>
            <a:endParaRPr lang="en-US" sz="1400" dirty="0">
              <a:solidFill>
                <a:schemeClr val="bg1"/>
              </a:solidFill>
              <a:latin typeface="D-DIN" panose="020B0504030202030204" pitchFamily="34" charset="77"/>
              <a:ea typeface="Calibri"/>
              <a:cs typeface="Calibri"/>
            </a:endParaRPr>
          </a:p>
          <a:p>
            <a:pPr marL="857250" lvl="1" indent="-285750">
              <a:buFont typeface="Arial" panose="020B0604020202020204" pitchFamily="34" charset="0"/>
              <a:buChar char="•"/>
            </a:pPr>
            <a:r>
              <a:rPr lang="en-US" sz="1400" dirty="0">
                <a:solidFill>
                  <a:schemeClr val="bg1"/>
                </a:solidFill>
                <a:latin typeface="D-DIN" panose="020B0504030202030204" pitchFamily="34" charset="77"/>
              </a:rPr>
              <a:t>Orange Creek – Cat Island</a:t>
            </a:r>
          </a:p>
          <a:p>
            <a:pPr defTabSz="457200">
              <a:lnSpc>
                <a:spcPts val="1961"/>
              </a:lnSpc>
            </a:pPr>
            <a:endParaRPr lang="en-US" sz="1400" b="1" spc="-14" dirty="0">
              <a:solidFill>
                <a:srgbClr val="D9D9D9"/>
              </a:solidFill>
              <a:latin typeface="Arial Bold"/>
              <a:ea typeface="Arial Bold"/>
              <a:cs typeface="Arial Bold"/>
              <a:sym typeface="Arial Bold"/>
            </a:endParaRPr>
          </a:p>
          <a:p>
            <a:pPr marL="302368" lvl="1" indent="-151184" defTabSz="457200">
              <a:lnSpc>
                <a:spcPts val="1961"/>
              </a:lnSpc>
              <a:buFont typeface="Arial"/>
              <a:buChar char="•"/>
            </a:pPr>
            <a:r>
              <a:rPr lang="en-US" sz="1400" b="1" spc="-14" dirty="0">
                <a:solidFill>
                  <a:srgbClr val="D9D9D9"/>
                </a:solidFill>
                <a:latin typeface="Arial Bold"/>
                <a:ea typeface="Arial Bold"/>
                <a:cs typeface="Arial Bold"/>
                <a:sym typeface="Arial Bold"/>
              </a:rPr>
              <a:t>More than 20 nautical miles from IBAs in the area (BS018-BS024)</a:t>
            </a:r>
          </a:p>
          <a:p>
            <a:pPr defTabSz="457200">
              <a:lnSpc>
                <a:spcPts val="1961"/>
              </a:lnSpc>
            </a:pPr>
            <a:endParaRPr lang="en-US" sz="1400" b="1" spc="-14" dirty="0">
              <a:solidFill>
                <a:srgbClr val="D9D9D9"/>
              </a:solidFill>
              <a:latin typeface="Arial Bold"/>
              <a:ea typeface="Arial Bold"/>
              <a:cs typeface="Arial Bold"/>
              <a:sym typeface="Arial Bold"/>
            </a:endParaRPr>
          </a:p>
        </p:txBody>
      </p:sp>
      <p:sp>
        <p:nvSpPr>
          <p:cNvPr id="8" name="TextBox 8"/>
          <p:cNvSpPr txBox="1"/>
          <p:nvPr/>
        </p:nvSpPr>
        <p:spPr>
          <a:xfrm>
            <a:off x="5348222" y="483753"/>
            <a:ext cx="4162425" cy="1461939"/>
          </a:xfrm>
          <a:prstGeom prst="rect">
            <a:avLst/>
          </a:prstGeom>
        </p:spPr>
        <p:txBody>
          <a:bodyPr lIns="0" tIns="0" rIns="0" bIns="0" rtlCol="0" anchor="t">
            <a:spAutoFit/>
          </a:bodyPr>
          <a:lstStyle/>
          <a:p>
            <a:pPr defTabSz="457200">
              <a:lnSpc>
                <a:spcPts val="3849"/>
              </a:lnSpc>
            </a:pPr>
            <a:r>
              <a:rPr lang="en-US" sz="3499" b="1" spc="-35" dirty="0">
                <a:solidFill>
                  <a:srgbClr val="FFFFFF"/>
                </a:solidFill>
                <a:latin typeface="Arial Bold"/>
                <a:ea typeface="Arial Bold"/>
                <a:cs typeface="Arial Bold"/>
                <a:sym typeface="Arial Bold"/>
              </a:rPr>
              <a:t>Environmental Setting:</a:t>
            </a:r>
          </a:p>
          <a:p>
            <a:pPr defTabSz="457200">
              <a:lnSpc>
                <a:spcPts val="3849"/>
              </a:lnSpc>
            </a:pPr>
            <a:r>
              <a:rPr lang="en-US" sz="3499" b="1" spc="-35" dirty="0">
                <a:solidFill>
                  <a:srgbClr val="FFFFFF"/>
                </a:solidFill>
                <a:latin typeface="Arial Bold"/>
                <a:ea typeface="Arial Bold"/>
                <a:cs typeface="Arial Bold"/>
                <a:sym typeface="Arial Bold"/>
              </a:rPr>
              <a:t>Landing Site</a:t>
            </a:r>
          </a:p>
        </p:txBody>
      </p:sp>
      <p:sp>
        <p:nvSpPr>
          <p:cNvPr id="9" name="TextBox 9"/>
          <p:cNvSpPr txBox="1"/>
          <p:nvPr/>
        </p:nvSpPr>
        <p:spPr>
          <a:xfrm>
            <a:off x="8753010"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17</a:t>
            </a:r>
          </a:p>
        </p:txBody>
      </p:sp>
      <p:sp>
        <p:nvSpPr>
          <p:cNvPr id="10" name="TextBox 10"/>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1982920" y="1419190"/>
            <a:ext cx="3390226" cy="702436"/>
          </a:xfrm>
          <a:prstGeom prst="rect">
            <a:avLst/>
          </a:prstGeom>
        </p:spPr>
        <p:txBody>
          <a:bodyPr lIns="0" tIns="0" rIns="0" bIns="0" rtlCol="0" anchor="t">
            <a:spAutoFit/>
          </a:bodyPr>
          <a:lstStyle/>
          <a:p>
            <a:pPr defTabSz="457200">
              <a:lnSpc>
                <a:spcPts val="1400"/>
              </a:lnSpc>
            </a:pPr>
            <a:r>
              <a:rPr lang="en-US" sz="1000" spc="-10" dirty="0">
                <a:solidFill>
                  <a:schemeClr val="bg1"/>
                </a:solidFill>
                <a:latin typeface="Arial"/>
                <a:ea typeface="Arial"/>
                <a:cs typeface="Arial"/>
                <a:sym typeface="Arial"/>
              </a:rPr>
              <a:t>Emissions from landing include nitrogen oxide (NOX) and due to the large area and depth of the atmosphere, disperse to low ambient concentrations. It does not contribute to an exceedance in significant air quality thresholds. </a:t>
            </a:r>
          </a:p>
        </p:txBody>
      </p:sp>
      <p:sp>
        <p:nvSpPr>
          <p:cNvPr id="6" name="TextBox 6"/>
          <p:cNvSpPr txBox="1"/>
          <p:nvPr/>
        </p:nvSpPr>
        <p:spPr>
          <a:xfrm>
            <a:off x="1982920" y="1176396"/>
            <a:ext cx="149665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Air Quality</a:t>
            </a:r>
          </a:p>
        </p:txBody>
      </p:sp>
      <p:sp>
        <p:nvSpPr>
          <p:cNvPr id="7" name="TextBox 7"/>
          <p:cNvSpPr txBox="1"/>
          <p:nvPr/>
        </p:nvSpPr>
        <p:spPr>
          <a:xfrm>
            <a:off x="1982920" y="533400"/>
            <a:ext cx="6780452" cy="487313"/>
          </a:xfrm>
          <a:prstGeom prst="rect">
            <a:avLst/>
          </a:prstGeom>
        </p:spPr>
        <p:txBody>
          <a:bodyPr lIns="0" tIns="0" rIns="0" bIns="0" rtlCol="0" anchor="t">
            <a:spAutoFit/>
          </a:bodyPr>
          <a:lstStyle/>
          <a:p>
            <a:pPr defTabSz="457200">
              <a:lnSpc>
                <a:spcPts val="3849"/>
              </a:lnSpc>
            </a:pPr>
            <a:r>
              <a:rPr lang="en-US" sz="3499" b="1" spc="-35" dirty="0">
                <a:solidFill>
                  <a:srgbClr val="FFFFFF"/>
                </a:solidFill>
                <a:latin typeface="Arial Bold"/>
                <a:ea typeface="Arial Bold"/>
                <a:cs typeface="Arial Bold"/>
                <a:sym typeface="Arial Bold"/>
              </a:rPr>
              <a:t>Summary of Impacts - US </a:t>
            </a:r>
          </a:p>
        </p:txBody>
      </p:sp>
      <p:sp>
        <p:nvSpPr>
          <p:cNvPr id="8" name="AutoShape 8"/>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9" name="TextBox 9"/>
          <p:cNvSpPr txBox="1"/>
          <p:nvPr/>
        </p:nvSpPr>
        <p:spPr>
          <a:xfrm>
            <a:off x="8753010"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18</a:t>
            </a:r>
          </a:p>
        </p:txBody>
      </p:sp>
      <p:sp>
        <p:nvSpPr>
          <p:cNvPr id="10" name="TextBox 10"/>
          <p:cNvSpPr txBox="1"/>
          <p:nvPr/>
        </p:nvSpPr>
        <p:spPr>
          <a:xfrm>
            <a:off x="5632992" y="4179478"/>
            <a:ext cx="3177633" cy="522900"/>
          </a:xfrm>
          <a:prstGeom prst="rect">
            <a:avLst/>
          </a:prstGeom>
        </p:spPr>
        <p:txBody>
          <a:bodyPr lIns="0" tIns="0" rIns="0" bIns="0" rtlCol="0" anchor="t">
            <a:spAutoFit/>
          </a:bodyPr>
          <a:lstStyle/>
          <a:p>
            <a:pPr defTabSz="457200">
              <a:lnSpc>
                <a:spcPts val="1400"/>
              </a:lnSpc>
            </a:pPr>
            <a:r>
              <a:rPr lang="en-US" sz="1000" spc="-10" dirty="0">
                <a:solidFill>
                  <a:schemeClr val="bg1"/>
                </a:solidFill>
                <a:latin typeface="Arial"/>
                <a:ea typeface="Arial"/>
                <a:cs typeface="Arial"/>
                <a:sym typeface="Arial"/>
              </a:rPr>
              <a:t>No evidence of marine debris, liquid waste discharge, or hazardous material before, during, or after successful landings.</a:t>
            </a:r>
          </a:p>
        </p:txBody>
      </p:sp>
      <p:sp>
        <p:nvSpPr>
          <p:cNvPr id="11" name="TextBox 11"/>
          <p:cNvSpPr txBox="1"/>
          <p:nvPr/>
        </p:nvSpPr>
        <p:spPr>
          <a:xfrm>
            <a:off x="1982920" y="2239910"/>
            <a:ext cx="149665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Noise Quality</a:t>
            </a:r>
          </a:p>
        </p:txBody>
      </p:sp>
      <p:sp>
        <p:nvSpPr>
          <p:cNvPr id="12" name="TextBox 12"/>
          <p:cNvSpPr txBox="1"/>
          <p:nvPr/>
        </p:nvSpPr>
        <p:spPr>
          <a:xfrm>
            <a:off x="1982920" y="2474723"/>
            <a:ext cx="3390226" cy="1241045"/>
          </a:xfrm>
          <a:prstGeom prst="rect">
            <a:avLst/>
          </a:prstGeom>
        </p:spPr>
        <p:txBody>
          <a:bodyPr lIns="0" tIns="0" rIns="0" bIns="0" rtlCol="0" anchor="t">
            <a:spAutoFit/>
          </a:bodyPr>
          <a:lstStyle/>
          <a:p>
            <a:pPr defTabSz="457200">
              <a:lnSpc>
                <a:spcPts val="1400"/>
              </a:lnSpc>
            </a:pPr>
            <a:r>
              <a:rPr lang="en-US" sz="1000" b="1" spc="-10" dirty="0">
                <a:solidFill>
                  <a:schemeClr val="bg1"/>
                </a:solidFill>
                <a:latin typeface="Arial Bold"/>
                <a:ea typeface="Arial Bold"/>
                <a:cs typeface="Arial Bold"/>
                <a:sym typeface="Arial Bold"/>
              </a:rPr>
              <a:t>Acoustics (Sound in Air) -</a:t>
            </a:r>
            <a:r>
              <a:rPr lang="en-US" sz="1000" spc="-10" dirty="0">
                <a:solidFill>
                  <a:schemeClr val="bg1"/>
                </a:solidFill>
                <a:latin typeface="Arial"/>
                <a:ea typeface="Arial"/>
                <a:cs typeface="Arial"/>
                <a:sym typeface="Arial"/>
              </a:rPr>
              <a:t> Within the anticipated range of 100–110 dBA and below occupational hazard thresholds.</a:t>
            </a:r>
          </a:p>
          <a:p>
            <a:pPr defTabSz="457200">
              <a:lnSpc>
                <a:spcPts val="1400"/>
              </a:lnSpc>
            </a:pPr>
            <a:endParaRPr lang="en-US" sz="1000" spc="-10" dirty="0">
              <a:solidFill>
                <a:srgbClr val="D9D9D9"/>
              </a:solidFill>
              <a:latin typeface="Arial"/>
              <a:ea typeface="Arial"/>
              <a:cs typeface="Arial"/>
              <a:sym typeface="Arial"/>
            </a:endParaRPr>
          </a:p>
          <a:p>
            <a:pPr defTabSz="457200">
              <a:lnSpc>
                <a:spcPts val="1400"/>
              </a:lnSpc>
            </a:pPr>
            <a:r>
              <a:rPr lang="en-US" sz="1000" b="1" spc="-10" dirty="0" err="1">
                <a:solidFill>
                  <a:srgbClr val="D9D9D9"/>
                </a:solidFill>
                <a:latin typeface="Arial Bold"/>
                <a:ea typeface="Arial Bold"/>
                <a:cs typeface="Arial Bold"/>
                <a:sym typeface="Arial Bold"/>
              </a:rPr>
              <a:t>Hydroacoustics</a:t>
            </a:r>
            <a:r>
              <a:rPr lang="en-US" sz="1000" b="1" spc="-10" dirty="0">
                <a:solidFill>
                  <a:srgbClr val="D9D9D9"/>
                </a:solidFill>
                <a:latin typeface="Arial Bold"/>
                <a:ea typeface="Arial Bold"/>
                <a:cs typeface="Arial Bold"/>
                <a:sym typeface="Arial Bold"/>
              </a:rPr>
              <a:t> (Sound in Water) </a:t>
            </a:r>
            <a:r>
              <a:rPr lang="en-US" sz="1000" spc="-10" dirty="0">
                <a:solidFill>
                  <a:srgbClr val="D9D9D9"/>
                </a:solidFill>
                <a:latin typeface="Arial"/>
                <a:ea typeface="Arial"/>
                <a:cs typeface="Arial"/>
                <a:sym typeface="Arial"/>
              </a:rPr>
              <a:t>- Acoustic energy in the air does not effectively cross the air/water interface and most of the noise is reflected off the water surface (Richardson et al. 1995). </a:t>
            </a:r>
          </a:p>
        </p:txBody>
      </p:sp>
      <p:sp>
        <p:nvSpPr>
          <p:cNvPr id="13" name="TextBox 13"/>
          <p:cNvSpPr txBox="1"/>
          <p:nvPr/>
        </p:nvSpPr>
        <p:spPr>
          <a:xfrm>
            <a:off x="1982920" y="3930532"/>
            <a:ext cx="149665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Water Quality</a:t>
            </a:r>
          </a:p>
        </p:txBody>
      </p:sp>
      <p:sp>
        <p:nvSpPr>
          <p:cNvPr id="14" name="TextBox 14"/>
          <p:cNvSpPr txBox="1"/>
          <p:nvPr/>
        </p:nvSpPr>
        <p:spPr>
          <a:xfrm>
            <a:off x="1982920" y="4166913"/>
            <a:ext cx="3390226" cy="522900"/>
          </a:xfrm>
          <a:prstGeom prst="rect">
            <a:avLst/>
          </a:prstGeom>
        </p:spPr>
        <p:txBody>
          <a:bodyPr lIns="0" tIns="0" rIns="0" bIns="0" rtlCol="0" anchor="t">
            <a:spAutoFit/>
          </a:bodyPr>
          <a:lstStyle/>
          <a:p>
            <a:pPr defTabSz="457200">
              <a:lnSpc>
                <a:spcPts val="1400"/>
              </a:lnSpc>
            </a:pPr>
            <a:r>
              <a:rPr lang="en-US" sz="1000" spc="-10" dirty="0">
                <a:solidFill>
                  <a:schemeClr val="bg1"/>
                </a:solidFill>
                <a:latin typeface="Arial"/>
                <a:ea typeface="Arial"/>
                <a:cs typeface="Arial"/>
                <a:sym typeface="Arial"/>
              </a:rPr>
              <a:t>Any residual fuels remain in the vehicle and do not affect water quality.</a:t>
            </a:r>
          </a:p>
          <a:p>
            <a:pPr defTabSz="457200">
              <a:lnSpc>
                <a:spcPts val="1400"/>
              </a:lnSpc>
            </a:pPr>
            <a:endParaRPr lang="en-US" sz="1000" spc="-10" dirty="0">
              <a:solidFill>
                <a:srgbClr val="D9D9D9"/>
              </a:solidFill>
              <a:latin typeface="Arial"/>
              <a:ea typeface="Arial"/>
              <a:cs typeface="Arial"/>
              <a:sym typeface="Arial"/>
            </a:endParaRPr>
          </a:p>
        </p:txBody>
      </p:sp>
      <p:sp>
        <p:nvSpPr>
          <p:cNvPr id="15" name="TextBox 15"/>
          <p:cNvSpPr txBox="1"/>
          <p:nvPr/>
        </p:nvSpPr>
        <p:spPr>
          <a:xfrm>
            <a:off x="5628119" y="1557960"/>
            <a:ext cx="3296807" cy="522900"/>
          </a:xfrm>
          <a:prstGeom prst="rect">
            <a:avLst/>
          </a:prstGeom>
        </p:spPr>
        <p:txBody>
          <a:bodyPr lIns="0" tIns="0" rIns="0" bIns="0" rtlCol="0" anchor="t">
            <a:spAutoFit/>
          </a:bodyPr>
          <a:lstStyle/>
          <a:p>
            <a:pPr defTabSz="457200">
              <a:lnSpc>
                <a:spcPts val="1400"/>
              </a:lnSpc>
            </a:pPr>
            <a:r>
              <a:rPr lang="en-US" sz="1000" spc="-10" dirty="0">
                <a:solidFill>
                  <a:srgbClr val="D9D9D9"/>
                </a:solidFill>
                <a:latin typeface="Arial"/>
                <a:ea typeface="Arial"/>
                <a:cs typeface="Arial"/>
                <a:sym typeface="Arial"/>
              </a:rPr>
              <a:t>(Birds) Temporary increase in vigilance and alert behavior; (Mammals) Short-term increase in heart rates and shifts in resting and movement behaviors of ungulates</a:t>
            </a:r>
          </a:p>
        </p:txBody>
      </p:sp>
      <p:sp>
        <p:nvSpPr>
          <p:cNvPr id="16" name="TextBox 16"/>
          <p:cNvSpPr txBox="1"/>
          <p:nvPr/>
        </p:nvSpPr>
        <p:spPr>
          <a:xfrm>
            <a:off x="5628119" y="1272971"/>
            <a:ext cx="240378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Terrestrial Wildlife</a:t>
            </a:r>
          </a:p>
        </p:txBody>
      </p:sp>
      <p:sp>
        <p:nvSpPr>
          <p:cNvPr id="17" name="TextBox 17"/>
          <p:cNvSpPr txBox="1"/>
          <p:nvPr/>
        </p:nvSpPr>
        <p:spPr>
          <a:xfrm>
            <a:off x="5628119" y="2532862"/>
            <a:ext cx="3390226" cy="702436"/>
          </a:xfrm>
          <a:prstGeom prst="rect">
            <a:avLst/>
          </a:prstGeom>
        </p:spPr>
        <p:txBody>
          <a:bodyPr lIns="0" tIns="0" rIns="0" bIns="0" rtlCol="0" anchor="t">
            <a:spAutoFit/>
          </a:bodyPr>
          <a:lstStyle/>
          <a:p>
            <a:pPr defTabSz="457200">
              <a:lnSpc>
                <a:spcPts val="1400"/>
              </a:lnSpc>
            </a:pPr>
            <a:r>
              <a:rPr lang="en-US" sz="1000" spc="-10" dirty="0">
                <a:solidFill>
                  <a:schemeClr val="bg1"/>
                </a:solidFill>
                <a:latin typeface="Arial"/>
                <a:ea typeface="Arial"/>
                <a:cs typeface="Arial"/>
                <a:sym typeface="Arial"/>
              </a:rPr>
              <a:t>Species could be exposed to the overpressures from sonic booms in the air when they are surfacing for air; however, the chances of both events happening at same time (i.e., species surfacing and a sonic boom occurring) is extremely unlikely.</a:t>
            </a:r>
          </a:p>
        </p:txBody>
      </p:sp>
      <p:sp>
        <p:nvSpPr>
          <p:cNvPr id="18" name="TextBox 18"/>
          <p:cNvSpPr txBox="1"/>
          <p:nvPr/>
        </p:nvSpPr>
        <p:spPr>
          <a:xfrm>
            <a:off x="5628119" y="2265795"/>
            <a:ext cx="240378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Marine Wildlife</a:t>
            </a:r>
          </a:p>
        </p:txBody>
      </p:sp>
      <p:sp>
        <p:nvSpPr>
          <p:cNvPr id="19" name="TextBox 19"/>
          <p:cNvSpPr txBox="1"/>
          <p:nvPr/>
        </p:nvSpPr>
        <p:spPr>
          <a:xfrm>
            <a:off x="5603164" y="3535706"/>
            <a:ext cx="3115832" cy="343364"/>
          </a:xfrm>
          <a:prstGeom prst="rect">
            <a:avLst/>
          </a:prstGeom>
        </p:spPr>
        <p:txBody>
          <a:bodyPr lIns="0" tIns="0" rIns="0" bIns="0" rtlCol="0" anchor="t">
            <a:spAutoFit/>
          </a:bodyPr>
          <a:lstStyle/>
          <a:p>
            <a:pPr defTabSz="457200">
              <a:lnSpc>
                <a:spcPts val="1400"/>
              </a:lnSpc>
            </a:pPr>
            <a:r>
              <a:rPr lang="en-US" sz="1000" spc="-10" dirty="0">
                <a:solidFill>
                  <a:schemeClr val="bg1"/>
                </a:solidFill>
                <a:latin typeface="Arial"/>
                <a:ea typeface="Arial"/>
                <a:cs typeface="Arial"/>
                <a:sym typeface="Arial"/>
              </a:rPr>
              <a:t>Temporary marine access restriction in the Landing Hazard Area (LHA). </a:t>
            </a:r>
          </a:p>
        </p:txBody>
      </p:sp>
      <p:sp>
        <p:nvSpPr>
          <p:cNvPr id="20" name="TextBox 20"/>
          <p:cNvSpPr txBox="1"/>
          <p:nvPr/>
        </p:nvSpPr>
        <p:spPr>
          <a:xfrm>
            <a:off x="5603164" y="3318955"/>
            <a:ext cx="240378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Marine Transportation</a:t>
            </a:r>
          </a:p>
        </p:txBody>
      </p:sp>
      <p:sp>
        <p:nvSpPr>
          <p:cNvPr id="21" name="TextBox 21"/>
          <p:cNvSpPr txBox="1"/>
          <p:nvPr/>
        </p:nvSpPr>
        <p:spPr>
          <a:xfrm>
            <a:off x="5628119" y="3930532"/>
            <a:ext cx="240378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Waste Impact</a:t>
            </a:r>
          </a:p>
        </p:txBody>
      </p:sp>
      <p:sp>
        <p:nvSpPr>
          <p:cNvPr id="22" name="TextBox 22"/>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279DF7-23C6-8D77-751B-1C3575B02A2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B20BC69-E9BC-9F99-4FA3-96546A5B2ECC}"/>
              </a:ext>
            </a:extLst>
          </p:cNvPr>
          <p:cNvGrpSpPr/>
          <p:nvPr/>
        </p:nvGrpSpPr>
        <p:grpSpPr>
          <a:xfrm>
            <a:off x="0" y="0"/>
            <a:ext cx="1619250" cy="5143500"/>
            <a:chOff x="0" y="0"/>
            <a:chExt cx="852938" cy="2709333"/>
          </a:xfrm>
        </p:grpSpPr>
        <p:sp>
          <p:nvSpPr>
            <p:cNvPr id="3" name="Freeform 3">
              <a:extLst>
                <a:ext uri="{FF2B5EF4-FFF2-40B4-BE49-F238E27FC236}">
                  <a16:creationId xmlns:a16="http://schemas.microsoft.com/office/drawing/2014/main" id="{91120CA8-4BC9-7323-CF1B-D5A2CBE88D9E}"/>
                </a:ext>
              </a:extLst>
            </p:cNvPr>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a:extLst>
                <a:ext uri="{FF2B5EF4-FFF2-40B4-BE49-F238E27FC236}">
                  <a16:creationId xmlns:a16="http://schemas.microsoft.com/office/drawing/2014/main" id="{D85DD5E5-5B13-3DC6-2B95-0555AF122D1C}"/>
                </a:ext>
              </a:extLst>
            </p:cNvPr>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a:extLst>
              <a:ext uri="{FF2B5EF4-FFF2-40B4-BE49-F238E27FC236}">
                <a16:creationId xmlns:a16="http://schemas.microsoft.com/office/drawing/2014/main" id="{A13CAE80-F371-02DE-3DCC-2A51641FA7F8}"/>
              </a:ext>
            </a:extLst>
          </p:cNvPr>
          <p:cNvSpPr txBox="1"/>
          <p:nvPr/>
        </p:nvSpPr>
        <p:spPr>
          <a:xfrm>
            <a:off x="1982920" y="1477144"/>
            <a:ext cx="3390226" cy="522900"/>
          </a:xfrm>
          <a:prstGeom prst="rect">
            <a:avLst/>
          </a:prstGeom>
        </p:spPr>
        <p:txBody>
          <a:bodyPr lIns="0" tIns="0" rIns="0" bIns="0" rtlCol="0" anchor="t">
            <a:spAutoFit/>
          </a:bodyPr>
          <a:lstStyle/>
          <a:p>
            <a:pPr defTabSz="457200">
              <a:lnSpc>
                <a:spcPts val="1400"/>
              </a:lnSpc>
            </a:pPr>
            <a:r>
              <a:rPr lang="en-US" sz="1000" spc="-10" dirty="0">
                <a:solidFill>
                  <a:srgbClr val="D9D9D9"/>
                </a:solidFill>
                <a:latin typeface="Arial"/>
                <a:ea typeface="Arial"/>
                <a:cs typeface="Arial"/>
                <a:sym typeface="Arial"/>
              </a:rPr>
              <a:t>Results showed no measurable degradation of air quality attributable to the Falcon 9 landing or its associated support vessels. </a:t>
            </a:r>
          </a:p>
        </p:txBody>
      </p:sp>
      <p:sp>
        <p:nvSpPr>
          <p:cNvPr id="6" name="TextBox 6">
            <a:extLst>
              <a:ext uri="{FF2B5EF4-FFF2-40B4-BE49-F238E27FC236}">
                <a16:creationId xmlns:a16="http://schemas.microsoft.com/office/drawing/2014/main" id="{EAAAB2BF-F402-4D3E-097C-9DC3073F7B94}"/>
              </a:ext>
            </a:extLst>
          </p:cNvPr>
          <p:cNvSpPr txBox="1"/>
          <p:nvPr/>
        </p:nvSpPr>
        <p:spPr>
          <a:xfrm>
            <a:off x="1982920" y="1176396"/>
            <a:ext cx="149665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Air Quality</a:t>
            </a:r>
          </a:p>
        </p:txBody>
      </p:sp>
      <p:sp>
        <p:nvSpPr>
          <p:cNvPr id="7" name="TextBox 7">
            <a:extLst>
              <a:ext uri="{FF2B5EF4-FFF2-40B4-BE49-F238E27FC236}">
                <a16:creationId xmlns:a16="http://schemas.microsoft.com/office/drawing/2014/main" id="{3C4AEE83-5609-5ECA-C3D4-6F2BB48D80B7}"/>
              </a:ext>
            </a:extLst>
          </p:cNvPr>
          <p:cNvSpPr txBox="1"/>
          <p:nvPr/>
        </p:nvSpPr>
        <p:spPr>
          <a:xfrm>
            <a:off x="1695451" y="491164"/>
            <a:ext cx="7144122" cy="487313"/>
          </a:xfrm>
          <a:prstGeom prst="rect">
            <a:avLst/>
          </a:prstGeom>
        </p:spPr>
        <p:txBody>
          <a:bodyPr wrap="square" lIns="0" tIns="0" rIns="0" bIns="0" rtlCol="0" anchor="t">
            <a:spAutoFit/>
          </a:bodyPr>
          <a:lstStyle/>
          <a:p>
            <a:pPr defTabSz="457200">
              <a:lnSpc>
                <a:spcPts val="3849"/>
              </a:lnSpc>
            </a:pPr>
            <a:r>
              <a:rPr lang="en-US" sz="3200" b="1" spc="-35" dirty="0">
                <a:solidFill>
                  <a:srgbClr val="FFFFFF"/>
                </a:solidFill>
                <a:latin typeface="Arial Bold"/>
                <a:ea typeface="Arial Bold"/>
                <a:cs typeface="Arial Bold"/>
                <a:sym typeface="Arial Bold"/>
              </a:rPr>
              <a:t>Summary of Impacts – The Bahamas</a:t>
            </a:r>
          </a:p>
        </p:txBody>
      </p:sp>
      <p:sp>
        <p:nvSpPr>
          <p:cNvPr id="8" name="AutoShape 8">
            <a:extLst>
              <a:ext uri="{FF2B5EF4-FFF2-40B4-BE49-F238E27FC236}">
                <a16:creationId xmlns:a16="http://schemas.microsoft.com/office/drawing/2014/main" id="{D1548468-1E1A-E97C-6751-77B09D5AFB5B}"/>
              </a:ext>
            </a:extLst>
          </p:cNvPr>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9" name="TextBox 9">
            <a:extLst>
              <a:ext uri="{FF2B5EF4-FFF2-40B4-BE49-F238E27FC236}">
                <a16:creationId xmlns:a16="http://schemas.microsoft.com/office/drawing/2014/main" id="{310ABD88-9D01-9C27-3C46-80E523D0CB1C}"/>
              </a:ext>
            </a:extLst>
          </p:cNvPr>
          <p:cNvSpPr txBox="1"/>
          <p:nvPr/>
        </p:nvSpPr>
        <p:spPr>
          <a:xfrm>
            <a:off x="8753010"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19</a:t>
            </a:r>
          </a:p>
        </p:txBody>
      </p:sp>
      <p:sp>
        <p:nvSpPr>
          <p:cNvPr id="10" name="TextBox 10">
            <a:extLst>
              <a:ext uri="{FF2B5EF4-FFF2-40B4-BE49-F238E27FC236}">
                <a16:creationId xmlns:a16="http://schemas.microsoft.com/office/drawing/2014/main" id="{AE86BDE9-43DE-0C89-A844-C285982D2107}"/>
              </a:ext>
            </a:extLst>
          </p:cNvPr>
          <p:cNvSpPr txBox="1"/>
          <p:nvPr/>
        </p:nvSpPr>
        <p:spPr>
          <a:xfrm>
            <a:off x="5628119" y="3981590"/>
            <a:ext cx="3177633" cy="522900"/>
          </a:xfrm>
          <a:prstGeom prst="rect">
            <a:avLst/>
          </a:prstGeom>
        </p:spPr>
        <p:txBody>
          <a:bodyPr lIns="0" tIns="0" rIns="0" bIns="0" rtlCol="0" anchor="t">
            <a:spAutoFit/>
          </a:bodyPr>
          <a:lstStyle/>
          <a:p>
            <a:pPr defTabSz="457200">
              <a:lnSpc>
                <a:spcPts val="1400"/>
              </a:lnSpc>
            </a:pPr>
            <a:r>
              <a:rPr lang="en-US" sz="1000" spc="-10" dirty="0">
                <a:solidFill>
                  <a:srgbClr val="D9D9D9"/>
                </a:solidFill>
                <a:latin typeface="Arial"/>
                <a:ea typeface="Arial"/>
                <a:cs typeface="Arial"/>
                <a:sym typeface="Arial"/>
              </a:rPr>
              <a:t>No evidence of marine debris, liquid waste discharge, or hazardous material before, during, or after the February 2025 SpaceX Falcon 9 landing.</a:t>
            </a:r>
          </a:p>
        </p:txBody>
      </p:sp>
      <p:sp>
        <p:nvSpPr>
          <p:cNvPr id="11" name="TextBox 11">
            <a:extLst>
              <a:ext uri="{FF2B5EF4-FFF2-40B4-BE49-F238E27FC236}">
                <a16:creationId xmlns:a16="http://schemas.microsoft.com/office/drawing/2014/main" id="{DAD512AD-14B1-24F1-C746-9F671FCDE996}"/>
              </a:ext>
            </a:extLst>
          </p:cNvPr>
          <p:cNvSpPr txBox="1"/>
          <p:nvPr/>
        </p:nvSpPr>
        <p:spPr>
          <a:xfrm>
            <a:off x="1982920" y="2053951"/>
            <a:ext cx="149665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Noise Quality</a:t>
            </a:r>
          </a:p>
        </p:txBody>
      </p:sp>
      <p:sp>
        <p:nvSpPr>
          <p:cNvPr id="12" name="TextBox 12">
            <a:extLst>
              <a:ext uri="{FF2B5EF4-FFF2-40B4-BE49-F238E27FC236}">
                <a16:creationId xmlns:a16="http://schemas.microsoft.com/office/drawing/2014/main" id="{7B369ED7-F75A-FE3F-B095-92A45E255963}"/>
              </a:ext>
            </a:extLst>
          </p:cNvPr>
          <p:cNvSpPr txBox="1"/>
          <p:nvPr/>
        </p:nvSpPr>
        <p:spPr>
          <a:xfrm>
            <a:off x="1982920" y="2353989"/>
            <a:ext cx="3390226" cy="1420582"/>
          </a:xfrm>
          <a:prstGeom prst="rect">
            <a:avLst/>
          </a:prstGeom>
        </p:spPr>
        <p:txBody>
          <a:bodyPr lIns="0" tIns="0" rIns="0" bIns="0" rtlCol="0" anchor="t">
            <a:spAutoFit/>
          </a:bodyPr>
          <a:lstStyle/>
          <a:p>
            <a:pPr defTabSz="457200">
              <a:lnSpc>
                <a:spcPts val="1400"/>
              </a:lnSpc>
            </a:pPr>
            <a:r>
              <a:rPr lang="en-US" sz="1000" b="1" spc="-10" dirty="0">
                <a:solidFill>
                  <a:srgbClr val="D9D9D9"/>
                </a:solidFill>
                <a:latin typeface="Arial Bold"/>
                <a:ea typeface="Arial Bold"/>
                <a:cs typeface="Arial Bold"/>
                <a:sym typeface="Arial Bold"/>
              </a:rPr>
              <a:t>Acoustics (Sound in Air)-</a:t>
            </a:r>
            <a:r>
              <a:rPr lang="en-US" sz="1000" spc="-10" dirty="0">
                <a:solidFill>
                  <a:srgbClr val="D9D9D9"/>
                </a:solidFill>
                <a:latin typeface="Arial"/>
                <a:ea typeface="Arial"/>
                <a:cs typeface="Arial"/>
                <a:sym typeface="Arial"/>
              </a:rPr>
              <a:t> Within the anticipated range of 100–110 dBA stated in the baseline and well below occupational hazard thresholds.</a:t>
            </a:r>
          </a:p>
          <a:p>
            <a:pPr defTabSz="457200">
              <a:lnSpc>
                <a:spcPts val="1400"/>
              </a:lnSpc>
            </a:pPr>
            <a:endParaRPr lang="en-US" sz="1000" spc="-10" dirty="0">
              <a:solidFill>
                <a:srgbClr val="D9D9D9"/>
              </a:solidFill>
              <a:latin typeface="Arial"/>
              <a:ea typeface="Arial"/>
              <a:cs typeface="Arial"/>
              <a:sym typeface="Arial"/>
            </a:endParaRPr>
          </a:p>
          <a:p>
            <a:pPr defTabSz="457200">
              <a:lnSpc>
                <a:spcPts val="1400"/>
              </a:lnSpc>
            </a:pPr>
            <a:r>
              <a:rPr lang="en-US" sz="1000" b="1" spc="-10" dirty="0" err="1">
                <a:solidFill>
                  <a:srgbClr val="D9D9D9"/>
                </a:solidFill>
                <a:latin typeface="Arial Bold"/>
                <a:ea typeface="Arial Bold"/>
                <a:cs typeface="Arial Bold"/>
                <a:sym typeface="Arial Bold"/>
              </a:rPr>
              <a:t>Hydroacoustics</a:t>
            </a:r>
            <a:r>
              <a:rPr lang="en-US" sz="1000" b="1" spc="-10" dirty="0">
                <a:solidFill>
                  <a:srgbClr val="D9D9D9"/>
                </a:solidFill>
                <a:latin typeface="Arial Bold"/>
                <a:ea typeface="Arial Bold"/>
                <a:cs typeface="Arial Bold"/>
                <a:sym typeface="Arial Bold"/>
              </a:rPr>
              <a:t> (Sound in Water) </a:t>
            </a:r>
            <a:r>
              <a:rPr lang="en-US" sz="1000" spc="-10" dirty="0">
                <a:solidFill>
                  <a:srgbClr val="D9D9D9"/>
                </a:solidFill>
                <a:latin typeface="Arial"/>
                <a:ea typeface="Arial"/>
                <a:cs typeface="Arial"/>
                <a:sym typeface="Arial"/>
              </a:rPr>
              <a:t>- </a:t>
            </a:r>
            <a:r>
              <a:rPr lang="en-US" sz="1000" spc="-10" dirty="0">
                <a:solidFill>
                  <a:schemeClr val="bg1">
                    <a:lumMod val="95000"/>
                  </a:schemeClr>
                </a:solidFill>
                <a:latin typeface="Arial"/>
                <a:ea typeface="Arial"/>
                <a:cs typeface="Arial"/>
                <a:sym typeface="Arial"/>
              </a:rPr>
              <a:t>Acoustic energy in the air does not effectively cross the air/water interface and most of the noise is reflected off the water surface (Richardson et al. 1995).</a:t>
            </a:r>
          </a:p>
        </p:txBody>
      </p:sp>
      <p:sp>
        <p:nvSpPr>
          <p:cNvPr id="13" name="TextBox 13">
            <a:extLst>
              <a:ext uri="{FF2B5EF4-FFF2-40B4-BE49-F238E27FC236}">
                <a16:creationId xmlns:a16="http://schemas.microsoft.com/office/drawing/2014/main" id="{1EAE94F7-D34F-BCEA-956B-3B42666FCAE2}"/>
              </a:ext>
            </a:extLst>
          </p:cNvPr>
          <p:cNvSpPr txBox="1"/>
          <p:nvPr/>
        </p:nvSpPr>
        <p:spPr>
          <a:xfrm>
            <a:off x="1982920" y="3866876"/>
            <a:ext cx="149665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Water Quality</a:t>
            </a:r>
          </a:p>
        </p:txBody>
      </p:sp>
      <p:sp>
        <p:nvSpPr>
          <p:cNvPr id="14" name="TextBox 14">
            <a:extLst>
              <a:ext uri="{FF2B5EF4-FFF2-40B4-BE49-F238E27FC236}">
                <a16:creationId xmlns:a16="http://schemas.microsoft.com/office/drawing/2014/main" id="{C1F353C8-EDF8-4895-63A4-4E354D776C5E}"/>
              </a:ext>
            </a:extLst>
          </p:cNvPr>
          <p:cNvSpPr txBox="1"/>
          <p:nvPr/>
        </p:nvSpPr>
        <p:spPr>
          <a:xfrm>
            <a:off x="1982920" y="4166913"/>
            <a:ext cx="3390226" cy="702436"/>
          </a:xfrm>
          <a:prstGeom prst="rect">
            <a:avLst/>
          </a:prstGeom>
        </p:spPr>
        <p:txBody>
          <a:bodyPr lIns="0" tIns="0" rIns="0" bIns="0" rtlCol="0" anchor="t">
            <a:spAutoFit/>
          </a:bodyPr>
          <a:lstStyle/>
          <a:p>
            <a:pPr defTabSz="457200">
              <a:lnSpc>
                <a:spcPts val="1400"/>
              </a:lnSpc>
            </a:pPr>
            <a:r>
              <a:rPr lang="en-US" sz="1000" spc="-10" dirty="0">
                <a:solidFill>
                  <a:srgbClr val="D9D9D9"/>
                </a:solidFill>
                <a:latin typeface="Arial"/>
                <a:ea typeface="Arial"/>
                <a:cs typeface="Arial"/>
                <a:sym typeface="Arial"/>
              </a:rPr>
              <a:t>No significant impact on water quality, an assessment that was confirmed by the results of the Post Launch Report (PLR).</a:t>
            </a:r>
          </a:p>
          <a:p>
            <a:pPr defTabSz="457200">
              <a:lnSpc>
                <a:spcPts val="1400"/>
              </a:lnSpc>
            </a:pPr>
            <a:endParaRPr lang="en-US" sz="1000" spc="-10" dirty="0">
              <a:solidFill>
                <a:srgbClr val="D9D9D9"/>
              </a:solidFill>
              <a:latin typeface="Arial"/>
              <a:ea typeface="Arial"/>
              <a:cs typeface="Arial"/>
              <a:sym typeface="Arial"/>
            </a:endParaRPr>
          </a:p>
        </p:txBody>
      </p:sp>
      <p:sp>
        <p:nvSpPr>
          <p:cNvPr id="15" name="TextBox 15">
            <a:extLst>
              <a:ext uri="{FF2B5EF4-FFF2-40B4-BE49-F238E27FC236}">
                <a16:creationId xmlns:a16="http://schemas.microsoft.com/office/drawing/2014/main" id="{72AC8B29-932C-D226-C14C-30772CB21B9E}"/>
              </a:ext>
            </a:extLst>
          </p:cNvPr>
          <p:cNvSpPr txBox="1"/>
          <p:nvPr/>
        </p:nvSpPr>
        <p:spPr>
          <a:xfrm>
            <a:off x="5628119" y="1548436"/>
            <a:ext cx="3296807" cy="522900"/>
          </a:xfrm>
          <a:prstGeom prst="rect">
            <a:avLst/>
          </a:prstGeom>
        </p:spPr>
        <p:txBody>
          <a:bodyPr lIns="0" tIns="0" rIns="0" bIns="0" rtlCol="0" anchor="t">
            <a:spAutoFit/>
          </a:bodyPr>
          <a:lstStyle/>
          <a:p>
            <a:pPr defTabSz="457200">
              <a:lnSpc>
                <a:spcPts val="1400"/>
              </a:lnSpc>
            </a:pPr>
            <a:r>
              <a:rPr lang="en-US" sz="1000" dirty="0">
                <a:solidFill>
                  <a:schemeClr val="bg1">
                    <a:lumMod val="95000"/>
                  </a:schemeClr>
                </a:solidFill>
                <a:latin typeface="Arial" panose="020B0604020202020204" pitchFamily="34" charset="0"/>
                <a:cs typeface="Arial" panose="020B0604020202020204" pitchFamily="34" charset="0"/>
              </a:rPr>
              <a:t>Decline in avian abundance was observed across all sites after the launch, but less point counts were conducted post launch due to several extenuating circumstances.</a:t>
            </a:r>
          </a:p>
        </p:txBody>
      </p:sp>
      <p:sp>
        <p:nvSpPr>
          <p:cNvPr id="16" name="TextBox 16">
            <a:extLst>
              <a:ext uri="{FF2B5EF4-FFF2-40B4-BE49-F238E27FC236}">
                <a16:creationId xmlns:a16="http://schemas.microsoft.com/office/drawing/2014/main" id="{9E9F608D-D613-352F-A779-977F6A89E365}"/>
              </a:ext>
            </a:extLst>
          </p:cNvPr>
          <p:cNvSpPr txBox="1"/>
          <p:nvPr/>
        </p:nvSpPr>
        <p:spPr>
          <a:xfrm>
            <a:off x="5628119" y="1272971"/>
            <a:ext cx="240378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Terrestrial Wildlife</a:t>
            </a:r>
          </a:p>
        </p:txBody>
      </p:sp>
      <p:sp>
        <p:nvSpPr>
          <p:cNvPr id="17" name="TextBox 17">
            <a:extLst>
              <a:ext uri="{FF2B5EF4-FFF2-40B4-BE49-F238E27FC236}">
                <a16:creationId xmlns:a16="http://schemas.microsoft.com/office/drawing/2014/main" id="{463A38D5-0769-0352-FC92-925606A4BE2E}"/>
              </a:ext>
            </a:extLst>
          </p:cNvPr>
          <p:cNvSpPr txBox="1"/>
          <p:nvPr/>
        </p:nvSpPr>
        <p:spPr>
          <a:xfrm>
            <a:off x="5628119" y="2429296"/>
            <a:ext cx="3390226" cy="522900"/>
          </a:xfrm>
          <a:prstGeom prst="rect">
            <a:avLst/>
          </a:prstGeom>
        </p:spPr>
        <p:txBody>
          <a:bodyPr lIns="0" tIns="0" rIns="0" bIns="0" rtlCol="0" anchor="t">
            <a:spAutoFit/>
          </a:bodyPr>
          <a:lstStyle/>
          <a:p>
            <a:pPr defTabSz="457200">
              <a:lnSpc>
                <a:spcPts val="1400"/>
              </a:lnSpc>
            </a:pPr>
            <a:r>
              <a:rPr lang="en-US" sz="1000" spc="-10" dirty="0">
                <a:solidFill>
                  <a:schemeClr val="bg1">
                    <a:lumMod val="95000"/>
                  </a:schemeClr>
                </a:solidFill>
                <a:latin typeface="Arial"/>
                <a:ea typeface="Arial"/>
                <a:cs typeface="Arial"/>
                <a:sym typeface="Arial"/>
              </a:rPr>
              <a:t>Marine Mammals were not observed.</a:t>
            </a:r>
          </a:p>
          <a:p>
            <a:pPr defTabSz="457200">
              <a:lnSpc>
                <a:spcPts val="1400"/>
              </a:lnSpc>
            </a:pPr>
            <a:r>
              <a:rPr lang="en-US" sz="1000" spc="-10" dirty="0">
                <a:solidFill>
                  <a:schemeClr val="bg1">
                    <a:lumMod val="95000"/>
                  </a:schemeClr>
                </a:solidFill>
                <a:latin typeface="Arial"/>
                <a:ea typeface="Arial"/>
                <a:cs typeface="Arial"/>
                <a:sym typeface="Arial"/>
              </a:rPr>
              <a:t>Flying fish were observed daily. </a:t>
            </a:r>
          </a:p>
          <a:p>
            <a:pPr defTabSz="457200">
              <a:lnSpc>
                <a:spcPts val="1400"/>
              </a:lnSpc>
            </a:pPr>
            <a:endParaRPr lang="en-US" sz="1000" spc="-10" dirty="0">
              <a:solidFill>
                <a:schemeClr val="bg1"/>
              </a:solidFill>
              <a:latin typeface="Arial"/>
              <a:ea typeface="Arial"/>
              <a:cs typeface="Arial"/>
              <a:sym typeface="Arial"/>
            </a:endParaRPr>
          </a:p>
        </p:txBody>
      </p:sp>
      <p:sp>
        <p:nvSpPr>
          <p:cNvPr id="18" name="TextBox 18">
            <a:extLst>
              <a:ext uri="{FF2B5EF4-FFF2-40B4-BE49-F238E27FC236}">
                <a16:creationId xmlns:a16="http://schemas.microsoft.com/office/drawing/2014/main" id="{39BD3856-7F9D-B258-EC83-7BE909E578F4}"/>
              </a:ext>
            </a:extLst>
          </p:cNvPr>
          <p:cNvSpPr txBox="1"/>
          <p:nvPr/>
        </p:nvSpPr>
        <p:spPr>
          <a:xfrm>
            <a:off x="5628119" y="2178381"/>
            <a:ext cx="240378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Marine Wildlife</a:t>
            </a:r>
          </a:p>
        </p:txBody>
      </p:sp>
      <p:sp>
        <p:nvSpPr>
          <p:cNvPr id="19" name="TextBox 19">
            <a:extLst>
              <a:ext uri="{FF2B5EF4-FFF2-40B4-BE49-F238E27FC236}">
                <a16:creationId xmlns:a16="http://schemas.microsoft.com/office/drawing/2014/main" id="{241E6DA3-4F2F-8F5F-D7D6-F3BAD186FCB0}"/>
              </a:ext>
            </a:extLst>
          </p:cNvPr>
          <p:cNvSpPr txBox="1"/>
          <p:nvPr/>
        </p:nvSpPr>
        <p:spPr>
          <a:xfrm>
            <a:off x="5628119" y="3208305"/>
            <a:ext cx="3115832" cy="343364"/>
          </a:xfrm>
          <a:prstGeom prst="rect">
            <a:avLst/>
          </a:prstGeom>
        </p:spPr>
        <p:txBody>
          <a:bodyPr lIns="0" tIns="0" rIns="0" bIns="0" rtlCol="0" anchor="t">
            <a:spAutoFit/>
          </a:bodyPr>
          <a:lstStyle/>
          <a:p>
            <a:pPr defTabSz="457200">
              <a:lnSpc>
                <a:spcPts val="1400"/>
              </a:lnSpc>
            </a:pPr>
            <a:r>
              <a:rPr lang="en-US" sz="1000" spc="-10" dirty="0">
                <a:solidFill>
                  <a:srgbClr val="D9D9D9"/>
                </a:solidFill>
                <a:latin typeface="Arial"/>
                <a:ea typeface="Arial"/>
                <a:cs typeface="Arial"/>
                <a:sym typeface="Arial"/>
              </a:rPr>
              <a:t>Temporary marine access restriction in the Landing Hazard Area (LHA). </a:t>
            </a:r>
          </a:p>
        </p:txBody>
      </p:sp>
      <p:sp>
        <p:nvSpPr>
          <p:cNvPr id="20" name="TextBox 20">
            <a:extLst>
              <a:ext uri="{FF2B5EF4-FFF2-40B4-BE49-F238E27FC236}">
                <a16:creationId xmlns:a16="http://schemas.microsoft.com/office/drawing/2014/main" id="{C785A84D-D2CE-A583-CE5E-FA56926AD8CB}"/>
              </a:ext>
            </a:extLst>
          </p:cNvPr>
          <p:cNvSpPr txBox="1"/>
          <p:nvPr/>
        </p:nvSpPr>
        <p:spPr>
          <a:xfrm>
            <a:off x="5628119" y="2939318"/>
            <a:ext cx="2403782" cy="218008"/>
          </a:xfrm>
          <a:prstGeom prst="rect">
            <a:avLst/>
          </a:prstGeom>
        </p:spPr>
        <p:txBody>
          <a:bodyPr lIns="0" tIns="0" rIns="0" bIns="0" rtlCol="0" anchor="t">
            <a:spAutoFit/>
          </a:bodyPr>
          <a:lstStyle/>
          <a:p>
            <a:pPr defTabSz="457200">
              <a:lnSpc>
                <a:spcPts val="1650"/>
              </a:lnSpc>
            </a:pPr>
            <a:r>
              <a:rPr lang="en-US" sz="1500" b="1" spc="-15" dirty="0">
                <a:solidFill>
                  <a:srgbClr val="A3A8C4"/>
                </a:solidFill>
                <a:latin typeface="Arial Bold"/>
                <a:ea typeface="Arial Bold"/>
                <a:cs typeface="Arial Bold"/>
                <a:sym typeface="Arial Bold"/>
              </a:rPr>
              <a:t>Marine Transportation</a:t>
            </a:r>
          </a:p>
        </p:txBody>
      </p:sp>
      <p:sp>
        <p:nvSpPr>
          <p:cNvPr id="21" name="TextBox 21">
            <a:extLst>
              <a:ext uri="{FF2B5EF4-FFF2-40B4-BE49-F238E27FC236}">
                <a16:creationId xmlns:a16="http://schemas.microsoft.com/office/drawing/2014/main" id="{67B1059C-4812-DC22-CC28-035299C8FACA}"/>
              </a:ext>
            </a:extLst>
          </p:cNvPr>
          <p:cNvSpPr txBox="1"/>
          <p:nvPr/>
        </p:nvSpPr>
        <p:spPr>
          <a:xfrm>
            <a:off x="5628119" y="3677550"/>
            <a:ext cx="240378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Waste Impact</a:t>
            </a:r>
          </a:p>
        </p:txBody>
      </p:sp>
      <p:sp>
        <p:nvSpPr>
          <p:cNvPr id="22" name="TextBox 22">
            <a:extLst>
              <a:ext uri="{FF2B5EF4-FFF2-40B4-BE49-F238E27FC236}">
                <a16:creationId xmlns:a16="http://schemas.microsoft.com/office/drawing/2014/main" id="{18425EE8-983C-024F-1ADB-E0BC6D37A158}"/>
              </a:ext>
            </a:extLst>
          </p:cNvPr>
          <p:cNvSpPr txBox="1"/>
          <p:nvPr/>
        </p:nvSpPr>
        <p:spPr>
          <a:xfrm>
            <a:off x="333375" y="4811031"/>
            <a:ext cx="2098435" cy="116635"/>
          </a:xfrm>
          <a:prstGeom prst="rect">
            <a:avLst/>
          </a:prstGeom>
        </p:spPr>
        <p:txBody>
          <a:bodyPr lIns="0" tIns="0" rIns="0" bIns="0" rtlCol="0" anchor="t">
            <a:spAutoFit/>
          </a:bodyPr>
          <a:lstStyle/>
          <a:p>
            <a:pPr defTabSz="457200">
              <a:lnSpc>
                <a:spcPts val="980"/>
              </a:lnSpc>
              <a:spcBef>
                <a:spcPct val="0"/>
              </a:spcBef>
            </a:pPr>
            <a:r>
              <a:rPr lang="en-US" sz="700" b="1" spc="-7" dirty="0">
                <a:solidFill>
                  <a:srgbClr val="D9D9D9"/>
                </a:solidFill>
                <a:latin typeface="Arial Bold"/>
                <a:ea typeface="Arial Bold"/>
                <a:cs typeface="Arial Bold"/>
                <a:sym typeface="Arial Bold"/>
              </a:rPr>
              <a:t>SPACEX EIA PUBLIC CONSULTATION MEETING</a:t>
            </a:r>
          </a:p>
        </p:txBody>
      </p:sp>
    </p:spTree>
    <p:extLst>
      <p:ext uri="{BB962C8B-B14F-4D97-AF65-F5344CB8AC3E}">
        <p14:creationId xmlns:p14="http://schemas.microsoft.com/office/powerpoint/2010/main" val="31917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10A2C8-5465-7507-DE26-AF8C338745FE}"/>
              </a:ext>
            </a:extLst>
          </p:cNvPr>
          <p:cNvSpPr/>
          <p:nvPr/>
        </p:nvSpPr>
        <p:spPr>
          <a:xfrm>
            <a:off x="5575609" y="2366847"/>
            <a:ext cx="2057400" cy="15388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92C6B99-C956-1DF7-71F4-FC0C90A79C19}"/>
              </a:ext>
            </a:extLst>
          </p:cNvPr>
          <p:cNvSpPr>
            <a:spLocks noGrp="1"/>
          </p:cNvSpPr>
          <p:nvPr>
            <p:ph type="title"/>
          </p:nvPr>
        </p:nvSpPr>
        <p:spPr>
          <a:xfrm>
            <a:off x="165538" y="102394"/>
            <a:ext cx="7470159" cy="741062"/>
          </a:xfrm>
        </p:spPr>
        <p:txBody>
          <a:bodyPr>
            <a:normAutofit/>
          </a:bodyPr>
          <a:lstStyle/>
          <a:p>
            <a:r>
              <a:rPr lang="en-US" sz="3000">
                <a:latin typeface="D-DIN"/>
              </a:rPr>
              <a:t>Closed Captioning</a:t>
            </a:r>
          </a:p>
        </p:txBody>
      </p:sp>
      <p:sp>
        <p:nvSpPr>
          <p:cNvPr id="3" name="Content Placeholder 2">
            <a:extLst>
              <a:ext uri="{FF2B5EF4-FFF2-40B4-BE49-F238E27FC236}">
                <a16:creationId xmlns:a16="http://schemas.microsoft.com/office/drawing/2014/main" id="{6E626B6B-0677-FEB9-5BD1-352B4E1D1835}"/>
              </a:ext>
            </a:extLst>
          </p:cNvPr>
          <p:cNvSpPr>
            <a:spLocks noGrp="1"/>
          </p:cNvSpPr>
          <p:nvPr>
            <p:ph idx="1"/>
          </p:nvPr>
        </p:nvSpPr>
        <p:spPr>
          <a:xfrm>
            <a:off x="449497" y="987050"/>
            <a:ext cx="8450317" cy="3543387"/>
          </a:xfrm>
        </p:spPr>
        <p:txBody>
          <a:bodyPr>
            <a:normAutofit/>
          </a:bodyPr>
          <a:lstStyle/>
          <a:p>
            <a:pPr>
              <a:lnSpc>
                <a:spcPct val="100000"/>
              </a:lnSpc>
              <a:defRPr/>
            </a:pPr>
            <a:r>
              <a:rPr lang="en-US" sz="2700" dirty="0">
                <a:latin typeface="D-DIN"/>
              </a:rPr>
              <a:t>Closed Captioning</a:t>
            </a:r>
          </a:p>
          <a:p>
            <a:pPr lvl="1">
              <a:lnSpc>
                <a:spcPct val="100000"/>
              </a:lnSpc>
              <a:defRPr/>
            </a:pPr>
            <a:r>
              <a:rPr lang="en-US" sz="2400" dirty="0">
                <a:latin typeface="D-DIN"/>
              </a:rPr>
              <a:t>To turn on closed captions, click on the “CC/Live Transcript” icon on the bottom of your screen</a:t>
            </a:r>
          </a:p>
          <a:p>
            <a:pPr lvl="1">
              <a:lnSpc>
                <a:spcPct val="100000"/>
              </a:lnSpc>
              <a:defRPr/>
            </a:pPr>
            <a:r>
              <a:rPr lang="en-US" sz="2400" dirty="0">
                <a:latin typeface="D-DIN"/>
              </a:rPr>
              <a:t>Choose the “enable” option</a:t>
            </a:r>
          </a:p>
          <a:p>
            <a:endParaRPr lang="en-US" dirty="0">
              <a:solidFill>
                <a:schemeClr val="bg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BA33E3FB-9E8D-CA48-3E44-6D4201F000F2}"/>
              </a:ext>
            </a:extLst>
          </p:cNvPr>
          <p:cNvSpPr>
            <a:spLocks noGrp="1"/>
          </p:cNvSpPr>
          <p:nvPr>
            <p:ph type="sldNum" sz="quarter" idx="12"/>
          </p:nvPr>
        </p:nvSpPr>
        <p:spPr/>
        <p:txBody>
          <a:bodyPr/>
          <a:lstStyle/>
          <a:p>
            <a:fld id="{DAC1B262-4680-48C7-9842-17465D32E6A9}" type="slidenum">
              <a:rPr lang="en-US" smtClean="0"/>
              <a:t>2</a:t>
            </a:fld>
            <a:endParaRPr lang="en-US"/>
          </a:p>
        </p:txBody>
      </p:sp>
      <p:pic>
        <p:nvPicPr>
          <p:cNvPr id="5" name="Picture 4">
            <a:extLst>
              <a:ext uri="{FF2B5EF4-FFF2-40B4-BE49-F238E27FC236}">
                <a16:creationId xmlns:a16="http://schemas.microsoft.com/office/drawing/2014/main" id="{320120E4-87EF-CEF1-3C34-39F626C0289E}"/>
              </a:ext>
            </a:extLst>
          </p:cNvPr>
          <p:cNvPicPr>
            <a:picLocks noChangeAspect="1"/>
          </p:cNvPicPr>
          <p:nvPr/>
        </p:nvPicPr>
        <p:blipFill>
          <a:blip r:embed="rId3"/>
          <a:stretch>
            <a:fillRect/>
          </a:stretch>
        </p:blipFill>
        <p:spPr>
          <a:xfrm>
            <a:off x="5897875" y="2696216"/>
            <a:ext cx="1412870" cy="855038"/>
          </a:xfrm>
          <a:prstGeom prst="rect">
            <a:avLst/>
          </a:prstGeom>
        </p:spPr>
      </p:pic>
    </p:spTree>
    <p:extLst>
      <p:ext uri="{BB962C8B-B14F-4D97-AF65-F5344CB8AC3E}">
        <p14:creationId xmlns:p14="http://schemas.microsoft.com/office/powerpoint/2010/main" val="853510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7545899"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AutoShape 5"/>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7" name="TextBox 7"/>
          <p:cNvSpPr txBox="1"/>
          <p:nvPr/>
        </p:nvSpPr>
        <p:spPr>
          <a:xfrm>
            <a:off x="333375" y="1415523"/>
            <a:ext cx="7212524" cy="1825436"/>
          </a:xfrm>
          <a:prstGeom prst="rect">
            <a:avLst/>
          </a:prstGeom>
        </p:spPr>
        <p:txBody>
          <a:bodyPr wrap="square" lIns="0" tIns="0" rIns="0" bIns="0" rtlCol="0" anchor="t">
            <a:spAutoFit/>
          </a:bodyPr>
          <a:lstStyle/>
          <a:p>
            <a:pPr marL="285750" indent="-285750" defTabSz="457200">
              <a:lnSpc>
                <a:spcPts val="1750"/>
              </a:lnSpc>
              <a:buFont typeface="Arial" panose="020B0604020202020204" pitchFamily="34" charset="0"/>
              <a:buChar char="•"/>
            </a:pPr>
            <a:r>
              <a:rPr lang="en-US" sz="1250" b="1" spc="-12" dirty="0">
                <a:solidFill>
                  <a:srgbClr val="D9D9D9"/>
                </a:solidFill>
                <a:latin typeface="Arial"/>
                <a:ea typeface="Arial"/>
                <a:cs typeface="Arial"/>
                <a:sym typeface="Arial"/>
              </a:rPr>
              <a:t>Not all noise in the air goes into the water. </a:t>
            </a:r>
            <a:r>
              <a:rPr lang="en-US" sz="1250" spc="-12" dirty="0">
                <a:solidFill>
                  <a:srgbClr val="D9D9D9"/>
                </a:solidFill>
                <a:latin typeface="Arial"/>
                <a:ea typeface="Arial"/>
                <a:cs typeface="Arial"/>
                <a:sym typeface="Arial"/>
              </a:rPr>
              <a:t>Sound traveling through air hits the water surface and most of it bounces back into the air instead of penetrating. </a:t>
            </a:r>
          </a:p>
          <a:p>
            <a:pPr marL="285750" indent="-285750" defTabSz="457200">
              <a:lnSpc>
                <a:spcPts val="1750"/>
              </a:lnSpc>
              <a:buFont typeface="Arial" panose="020B0604020202020204" pitchFamily="34" charset="0"/>
              <a:buChar char="•"/>
            </a:pPr>
            <a:r>
              <a:rPr lang="en-US" sz="1250" b="1" spc="-12" dirty="0">
                <a:solidFill>
                  <a:srgbClr val="D9D9D9"/>
                </a:solidFill>
                <a:latin typeface="Arial"/>
                <a:ea typeface="Arial"/>
                <a:cs typeface="Arial"/>
                <a:sym typeface="Arial"/>
              </a:rPr>
              <a:t>Why this happens:</a:t>
            </a:r>
          </a:p>
          <a:p>
            <a:pPr marL="742950" lvl="1" indent="-285750" defTabSz="457200">
              <a:lnSpc>
                <a:spcPts val="1750"/>
              </a:lnSpc>
              <a:buFont typeface="Arial" panose="020B0604020202020204" pitchFamily="34" charset="0"/>
              <a:buChar char="•"/>
            </a:pPr>
            <a:r>
              <a:rPr lang="en-US" sz="1250" spc="-12" dirty="0">
                <a:solidFill>
                  <a:srgbClr val="D9D9D9"/>
                </a:solidFill>
                <a:latin typeface="Arial"/>
                <a:ea typeface="Arial"/>
                <a:cs typeface="Arial"/>
                <a:sym typeface="Arial"/>
              </a:rPr>
              <a:t>Air and water have different densities</a:t>
            </a:r>
          </a:p>
          <a:p>
            <a:pPr marL="742950" lvl="1" indent="-285750" defTabSz="457200">
              <a:lnSpc>
                <a:spcPts val="1750"/>
              </a:lnSpc>
              <a:buFont typeface="Arial" panose="020B0604020202020204" pitchFamily="34" charset="0"/>
              <a:buChar char="•"/>
            </a:pPr>
            <a:r>
              <a:rPr lang="en-US" sz="1250" spc="-12" dirty="0">
                <a:solidFill>
                  <a:srgbClr val="D9D9D9"/>
                </a:solidFill>
                <a:latin typeface="Arial"/>
                <a:ea typeface="Arial"/>
                <a:cs typeface="Arial"/>
                <a:sym typeface="Arial"/>
              </a:rPr>
              <a:t>This “mismatch” means sound waves lose energy when trying to cross from air to water.</a:t>
            </a:r>
          </a:p>
          <a:p>
            <a:pPr marL="285750" indent="-285750" defTabSz="457200">
              <a:lnSpc>
                <a:spcPts val="1750"/>
              </a:lnSpc>
              <a:buFont typeface="Arial" panose="020B0604020202020204" pitchFamily="34" charset="0"/>
              <a:buChar char="•"/>
            </a:pPr>
            <a:r>
              <a:rPr lang="en-US" sz="1250" spc="-12" dirty="0">
                <a:solidFill>
                  <a:srgbClr val="D9D9D9"/>
                </a:solidFill>
                <a:latin typeface="Arial"/>
                <a:ea typeface="Arial"/>
                <a:cs typeface="Arial"/>
                <a:sym typeface="Arial"/>
              </a:rPr>
              <a:t>As a result, most of the rocket’s sound reflects off the surface.</a:t>
            </a:r>
          </a:p>
          <a:p>
            <a:pPr marL="285750" indent="-285750" defTabSz="457200">
              <a:lnSpc>
                <a:spcPts val="1750"/>
              </a:lnSpc>
              <a:buFont typeface="Arial" panose="020B0604020202020204" pitchFamily="34" charset="0"/>
              <a:buChar char="•"/>
            </a:pPr>
            <a:r>
              <a:rPr lang="en-US" sz="1250" spc="-12" dirty="0">
                <a:solidFill>
                  <a:srgbClr val="D9D9D9"/>
                </a:solidFill>
                <a:latin typeface="Arial"/>
                <a:ea typeface="Arial"/>
                <a:cs typeface="Arial"/>
                <a:sym typeface="Arial"/>
              </a:rPr>
              <a:t>Only a small portion of the noise enters the water with he strongest sounds remaining in the air above the surface.</a:t>
            </a:r>
          </a:p>
        </p:txBody>
      </p:sp>
      <p:sp>
        <p:nvSpPr>
          <p:cNvPr id="9" name="TextBox 9"/>
          <p:cNvSpPr txBox="1"/>
          <p:nvPr/>
        </p:nvSpPr>
        <p:spPr>
          <a:xfrm>
            <a:off x="333375" y="751948"/>
            <a:ext cx="4162425" cy="487313"/>
          </a:xfrm>
          <a:prstGeom prst="rect">
            <a:avLst/>
          </a:prstGeom>
        </p:spPr>
        <p:txBody>
          <a:bodyPr lIns="0" tIns="0" rIns="0" bIns="0" rtlCol="0" anchor="t">
            <a:spAutoFit/>
          </a:bodyPr>
          <a:lstStyle/>
          <a:p>
            <a:pPr defTabSz="457200">
              <a:lnSpc>
                <a:spcPts val="3849"/>
              </a:lnSpc>
            </a:pPr>
            <a:r>
              <a:rPr lang="en-US" sz="3499" b="1" spc="-35" dirty="0">
                <a:solidFill>
                  <a:srgbClr val="FFFFFF"/>
                </a:solidFill>
                <a:latin typeface="Arial Bold"/>
                <a:ea typeface="Arial Bold"/>
                <a:cs typeface="Arial Bold"/>
                <a:sym typeface="Arial Bold"/>
              </a:rPr>
              <a:t>In-Water Sound</a:t>
            </a:r>
          </a:p>
        </p:txBody>
      </p:sp>
      <p:sp>
        <p:nvSpPr>
          <p:cNvPr id="10" name="TextBox 10"/>
          <p:cNvSpPr txBox="1"/>
          <p:nvPr/>
        </p:nvSpPr>
        <p:spPr>
          <a:xfrm>
            <a:off x="8753009"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20</a:t>
            </a:r>
          </a:p>
        </p:txBody>
      </p:sp>
      <p:sp>
        <p:nvSpPr>
          <p:cNvPr id="11" name="TextBox 11"/>
          <p:cNvSpPr txBox="1"/>
          <p:nvPr/>
        </p:nvSpPr>
        <p:spPr>
          <a:xfrm>
            <a:off x="4383440" y="3974731"/>
            <a:ext cx="4604162" cy="243656"/>
          </a:xfrm>
          <a:prstGeom prst="rect">
            <a:avLst/>
          </a:prstGeom>
        </p:spPr>
        <p:txBody>
          <a:bodyPr lIns="0" tIns="0" rIns="0" bIns="0" rtlCol="0" anchor="t">
            <a:spAutoFit/>
          </a:bodyPr>
          <a:lstStyle/>
          <a:p>
            <a:pPr defTabSz="457200">
              <a:lnSpc>
                <a:spcPts val="990"/>
              </a:lnSpc>
            </a:pPr>
            <a:r>
              <a:rPr lang="en-US" sz="900" b="1" u="sng" spc="-9" dirty="0">
                <a:solidFill>
                  <a:prstClr val="black">
                    <a:lumMod val="50000"/>
                    <a:lumOff val="50000"/>
                  </a:prstClr>
                </a:solidFill>
                <a:latin typeface="Arial Bold"/>
                <a:ea typeface="Arial Bold"/>
                <a:cs typeface="Arial Bold"/>
                <a:sym typeface="Arial Bold"/>
              </a:rPr>
              <a:t>How does sound propagate from air into water?</a:t>
            </a:r>
          </a:p>
          <a:p>
            <a:pPr defTabSz="457200">
              <a:lnSpc>
                <a:spcPts val="880"/>
              </a:lnSpc>
            </a:pPr>
            <a:r>
              <a:rPr lang="en-US" sz="800" spc="-8" dirty="0">
                <a:solidFill>
                  <a:prstClr val="black">
                    <a:lumMod val="50000"/>
                    <a:lumOff val="50000"/>
                  </a:prstClr>
                </a:solidFill>
                <a:latin typeface="Arial"/>
                <a:ea typeface="Arial"/>
                <a:cs typeface="Arial"/>
                <a:sym typeface="Arial"/>
              </a:rPr>
              <a:t>L</a:t>
            </a:r>
            <a:r>
              <a:rPr lang="en-US" sz="800" b="1" spc="-8" dirty="0">
                <a:solidFill>
                  <a:prstClr val="black">
                    <a:lumMod val="50000"/>
                    <a:lumOff val="50000"/>
                  </a:prstClr>
                </a:solidFill>
                <a:latin typeface="Arial Bold"/>
                <a:ea typeface="Arial Bold"/>
                <a:cs typeface="Arial Bold"/>
                <a:sym typeface="Arial Bold"/>
              </a:rPr>
              <a:t>ink: </a:t>
            </a:r>
            <a:r>
              <a:rPr lang="en-US" sz="800" b="1" u="sng" spc="-8" dirty="0">
                <a:solidFill>
                  <a:prstClr val="black">
                    <a:lumMod val="50000"/>
                    <a:lumOff val="50000"/>
                  </a:prstClr>
                </a:solidFill>
                <a:latin typeface="Arial Bold"/>
                <a:ea typeface="Arial Bold"/>
                <a:cs typeface="Arial Bold"/>
                <a:sym typeface="Arial Bold"/>
                <a:hlinkClick r:id="rId3" tooltip="https://dosits.org/science/movement/how-does-sound-propagate-from-air-into-water/">
                  <a:extLst>
                    <a:ext uri="{A12FA001-AC4F-418D-AE19-62706E023703}">
                      <ahyp:hlinkClr xmlns:ahyp="http://schemas.microsoft.com/office/drawing/2018/hyperlinkcolor" val="tx"/>
                    </a:ext>
                  </a:extLst>
                </a:hlinkClick>
              </a:rPr>
              <a:t>https://dosits.org/science/movement/how-does-sound-propagate-from-air-into-water/ </a:t>
            </a:r>
          </a:p>
        </p:txBody>
      </p:sp>
      <p:sp>
        <p:nvSpPr>
          <p:cNvPr id="12" name="TextBox 12"/>
          <p:cNvSpPr txBox="1"/>
          <p:nvPr/>
        </p:nvSpPr>
        <p:spPr>
          <a:xfrm>
            <a:off x="4383440" y="4400499"/>
            <a:ext cx="4760561" cy="230832"/>
          </a:xfrm>
          <a:prstGeom prst="rect">
            <a:avLst/>
          </a:prstGeom>
        </p:spPr>
        <p:txBody>
          <a:bodyPr lIns="0" tIns="0" rIns="0" bIns="0" rtlCol="0" anchor="t">
            <a:spAutoFit/>
          </a:bodyPr>
          <a:lstStyle/>
          <a:p>
            <a:pPr defTabSz="457200">
              <a:lnSpc>
                <a:spcPts val="990"/>
              </a:lnSpc>
            </a:pPr>
            <a:r>
              <a:rPr lang="en-US" sz="900" b="1" u="sng" spc="-9" dirty="0">
                <a:solidFill>
                  <a:prstClr val="black">
                    <a:lumMod val="50000"/>
                    <a:lumOff val="50000"/>
                  </a:prstClr>
                </a:solidFill>
                <a:latin typeface="Arial Bold"/>
                <a:ea typeface="Arial Bold"/>
                <a:cs typeface="Arial Bold"/>
                <a:sym typeface="Arial Bold"/>
                <a:hlinkClick r:id="rId4" tooltip="https://dosits.org/science/sounds-in-the-sea/how-does-sound-in-air-differ-from-sound-in-water/">
                  <a:extLst>
                    <a:ext uri="{A12FA001-AC4F-418D-AE19-62706E023703}">
                      <ahyp:hlinkClr xmlns:ahyp="http://schemas.microsoft.com/office/drawing/2018/hyperlinkcolor" val="tx"/>
                    </a:ext>
                  </a:extLst>
                </a:hlinkClick>
              </a:rPr>
              <a:t>How does sound in air differ from sound in water? – Discovery of Sound in the Sea</a:t>
            </a:r>
          </a:p>
          <a:p>
            <a:pPr defTabSz="457200">
              <a:lnSpc>
                <a:spcPts val="825"/>
              </a:lnSpc>
            </a:pPr>
            <a:r>
              <a:rPr lang="en-US" sz="750" b="1" spc="-8" dirty="0">
                <a:solidFill>
                  <a:prstClr val="black">
                    <a:lumMod val="50000"/>
                    <a:lumOff val="50000"/>
                  </a:prstClr>
                </a:solidFill>
                <a:latin typeface="Arial Bold"/>
                <a:ea typeface="Arial Bold"/>
                <a:cs typeface="Arial Bold"/>
                <a:sym typeface="Arial Bold"/>
              </a:rPr>
              <a:t>Link: https://</a:t>
            </a:r>
            <a:r>
              <a:rPr lang="en-US" sz="750" b="1" spc="-8" dirty="0" err="1">
                <a:solidFill>
                  <a:prstClr val="black">
                    <a:lumMod val="50000"/>
                    <a:lumOff val="50000"/>
                  </a:prstClr>
                </a:solidFill>
                <a:latin typeface="Arial Bold"/>
                <a:ea typeface="Arial Bold"/>
                <a:cs typeface="Arial Bold"/>
                <a:sym typeface="Arial Bold"/>
              </a:rPr>
              <a:t>dosits.org</a:t>
            </a:r>
            <a:r>
              <a:rPr lang="en-US" sz="750" b="1" spc="-8" dirty="0">
                <a:solidFill>
                  <a:prstClr val="black">
                    <a:lumMod val="50000"/>
                    <a:lumOff val="50000"/>
                  </a:prstClr>
                </a:solidFill>
                <a:latin typeface="Arial Bold"/>
                <a:ea typeface="Arial Bold"/>
                <a:cs typeface="Arial Bold"/>
                <a:sym typeface="Arial Bold"/>
              </a:rPr>
              <a:t>/science/sounds-in-the-sea/how-does-sound-in-air-differ-from-sound-in-water/</a:t>
            </a:r>
          </a:p>
        </p:txBody>
      </p:sp>
      <p:sp>
        <p:nvSpPr>
          <p:cNvPr id="13" name="TextBox 13"/>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DC8004-4FF8-6EB4-F5A4-00EF7018C298}"/>
              </a:ext>
            </a:extLst>
          </p:cNvPr>
          <p:cNvSpPr>
            <a:spLocks noGrp="1"/>
          </p:cNvSpPr>
          <p:nvPr>
            <p:ph type="sldNum" sz="quarter" idx="4294967295"/>
          </p:nvPr>
        </p:nvSpPr>
        <p:spPr>
          <a:xfrm>
            <a:off x="0" y="0"/>
            <a:ext cx="0" cy="0"/>
          </a:xfrm>
        </p:spPr>
        <p:txBody>
          <a:bodyPr/>
          <a:lstStyle/>
          <a:p>
            <a:endParaRPr lang="en-US"/>
          </a:p>
        </p:txBody>
      </p:sp>
      <p:pic>
        <p:nvPicPr>
          <p:cNvPr id="6" name="Content Placeholder 5" descr="A map of the bahamas&#10;&#10;AI-generated content may be incorrect.">
            <a:extLst>
              <a:ext uri="{FF2B5EF4-FFF2-40B4-BE49-F238E27FC236}">
                <a16:creationId xmlns:a16="http://schemas.microsoft.com/office/drawing/2014/main" id="{1BDCCCC9-3841-A323-D25F-44074582813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122" t="9299" r="743" b="1415"/>
          <a:stretch>
            <a:fillRect/>
          </a:stretch>
        </p:blipFill>
        <p:spPr>
          <a:xfrm>
            <a:off x="127000" y="107429"/>
            <a:ext cx="8890000" cy="4928642"/>
          </a:xfrm>
          <a:ln>
            <a:noFill/>
          </a:ln>
        </p:spPr>
      </p:pic>
      <p:sp>
        <p:nvSpPr>
          <p:cNvPr id="7" name="Date Placeholder 3">
            <a:extLst>
              <a:ext uri="{FF2B5EF4-FFF2-40B4-BE49-F238E27FC236}">
                <a16:creationId xmlns:a16="http://schemas.microsoft.com/office/drawing/2014/main" id="{50A3A03D-5764-E9A4-4ABC-D7D3ACB8A9AD}"/>
              </a:ext>
            </a:extLst>
          </p:cNvPr>
          <p:cNvSpPr txBox="1">
            <a:spLocks/>
          </p:cNvSpPr>
          <p:nvPr/>
        </p:nvSpPr>
        <p:spPr>
          <a:xfrm>
            <a:off x="446650" y="310902"/>
            <a:ext cx="2867357" cy="845500"/>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dirty="0">
                <a:latin typeface="+mj-lt"/>
              </a:rPr>
              <a:t>SONIC BOOM PREDICTIONS</a:t>
            </a:r>
          </a:p>
        </p:txBody>
      </p:sp>
    </p:spTree>
    <p:extLst>
      <p:ext uri="{BB962C8B-B14F-4D97-AF65-F5344CB8AC3E}">
        <p14:creationId xmlns:p14="http://schemas.microsoft.com/office/powerpoint/2010/main" val="257959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2936AB-0425-33B1-98AB-8BE1866A6556}"/>
              </a:ext>
            </a:extLst>
          </p:cNvPr>
          <p:cNvSpPr>
            <a:spLocks noGrp="1"/>
          </p:cNvSpPr>
          <p:nvPr>
            <p:ph type="sldNum" sz="quarter" idx="4294967295"/>
          </p:nvPr>
        </p:nvSpPr>
        <p:spPr>
          <a:xfrm>
            <a:off x="0" y="0"/>
            <a:ext cx="0" cy="0"/>
          </a:xfrm>
        </p:spPr>
        <p:txBody>
          <a:bodyPr/>
          <a:lstStyle/>
          <a:p>
            <a:fld id="{DAC1B262-4680-48C7-9842-17465D32E6A9}" type="slidenum">
              <a:rPr lang="en-US" smtClean="0"/>
              <a:t>22</a:t>
            </a:fld>
            <a:endParaRPr lang="en-US"/>
          </a:p>
        </p:txBody>
      </p:sp>
      <p:pic>
        <p:nvPicPr>
          <p:cNvPr id="16" name="Picture 15">
            <a:extLst>
              <a:ext uri="{FF2B5EF4-FFF2-40B4-BE49-F238E27FC236}">
                <a16:creationId xmlns:a16="http://schemas.microsoft.com/office/drawing/2014/main" id="{7E2569E9-9B2C-B1BF-DF17-7E0526A9763C}"/>
              </a:ext>
            </a:extLst>
          </p:cNvPr>
          <p:cNvPicPr>
            <a:picLocks noChangeAspect="1"/>
          </p:cNvPicPr>
          <p:nvPr/>
        </p:nvPicPr>
        <p:blipFill>
          <a:blip r:embed="rId3"/>
          <a:stretch>
            <a:fillRect/>
          </a:stretch>
        </p:blipFill>
        <p:spPr>
          <a:xfrm>
            <a:off x="198475" y="1430722"/>
            <a:ext cx="8507204" cy="2752330"/>
          </a:xfrm>
          <a:prstGeom prst="rect">
            <a:avLst/>
          </a:prstGeom>
        </p:spPr>
      </p:pic>
      <p:sp>
        <p:nvSpPr>
          <p:cNvPr id="4" name="TextBox 3">
            <a:extLst>
              <a:ext uri="{FF2B5EF4-FFF2-40B4-BE49-F238E27FC236}">
                <a16:creationId xmlns:a16="http://schemas.microsoft.com/office/drawing/2014/main" id="{B73045FA-422C-DA92-E765-8335291282E2}"/>
              </a:ext>
            </a:extLst>
          </p:cNvPr>
          <p:cNvSpPr txBox="1"/>
          <p:nvPr/>
        </p:nvSpPr>
        <p:spPr>
          <a:xfrm>
            <a:off x="265930" y="1008745"/>
            <a:ext cx="8084625" cy="261610"/>
          </a:xfrm>
          <a:prstGeom prst="rect">
            <a:avLst/>
          </a:prstGeom>
          <a:noFill/>
        </p:spPr>
        <p:txBody>
          <a:bodyPr wrap="square">
            <a:spAutoFit/>
          </a:bodyPr>
          <a:lstStyle/>
          <a:p>
            <a:r>
              <a:rPr lang="en-US" sz="1100" dirty="0">
                <a:solidFill>
                  <a:schemeClr val="bg1"/>
                </a:solidFill>
                <a:latin typeface="D-DIN" panose="020B0504030202030204"/>
              </a:rPr>
              <a:t>Significance - a determination of the degree of importance assigned to an environmental impact resulting from project related activities</a:t>
            </a:r>
          </a:p>
        </p:txBody>
      </p:sp>
      <p:sp>
        <p:nvSpPr>
          <p:cNvPr id="6" name="Date Placeholder 3">
            <a:extLst>
              <a:ext uri="{FF2B5EF4-FFF2-40B4-BE49-F238E27FC236}">
                <a16:creationId xmlns:a16="http://schemas.microsoft.com/office/drawing/2014/main" id="{51166923-D87E-A659-182C-ABC48E59D47D}"/>
              </a:ext>
            </a:extLst>
          </p:cNvPr>
          <p:cNvSpPr txBox="1">
            <a:spLocks/>
          </p:cNvSpPr>
          <p:nvPr/>
        </p:nvSpPr>
        <p:spPr>
          <a:xfrm>
            <a:off x="446649" y="310902"/>
            <a:ext cx="6064987" cy="845500"/>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dirty="0">
                <a:solidFill>
                  <a:schemeClr val="bg1"/>
                </a:solidFill>
                <a:latin typeface="Arial "/>
              </a:rPr>
              <a:t>SUMMARY IMPACT TABLE</a:t>
            </a:r>
          </a:p>
        </p:txBody>
      </p:sp>
      <p:graphicFrame>
        <p:nvGraphicFramePr>
          <p:cNvPr id="2" name="Table 1">
            <a:extLst>
              <a:ext uri="{FF2B5EF4-FFF2-40B4-BE49-F238E27FC236}">
                <a16:creationId xmlns:a16="http://schemas.microsoft.com/office/drawing/2014/main" id="{294CE879-B8F1-981C-7977-71C3C3A27AFF}"/>
              </a:ext>
            </a:extLst>
          </p:cNvPr>
          <p:cNvGraphicFramePr>
            <a:graphicFrameLocks noGrp="1"/>
          </p:cNvGraphicFramePr>
          <p:nvPr>
            <p:extLst>
              <p:ext uri="{D42A27DB-BD31-4B8C-83A1-F6EECF244321}">
                <p14:modId xmlns:p14="http://schemas.microsoft.com/office/powerpoint/2010/main" val="1765589806"/>
              </p:ext>
            </p:extLst>
          </p:nvPr>
        </p:nvGraphicFramePr>
        <p:xfrm>
          <a:off x="601464" y="4298468"/>
          <a:ext cx="7701226" cy="396240"/>
        </p:xfrm>
        <a:graphic>
          <a:graphicData uri="http://schemas.openxmlformats.org/drawingml/2006/table">
            <a:tbl>
              <a:tblPr firstRow="1" bandRow="1">
                <a:tableStyleId>{5C22544A-7EE6-4342-B048-85BDC9FD1C3A}</a:tableStyleId>
              </a:tblPr>
              <a:tblGrid>
                <a:gridCol w="1194464">
                  <a:extLst>
                    <a:ext uri="{9D8B030D-6E8A-4147-A177-3AD203B41FA5}">
                      <a16:colId xmlns:a16="http://schemas.microsoft.com/office/drawing/2014/main" val="660429121"/>
                    </a:ext>
                  </a:extLst>
                </a:gridCol>
                <a:gridCol w="1807592">
                  <a:extLst>
                    <a:ext uri="{9D8B030D-6E8A-4147-A177-3AD203B41FA5}">
                      <a16:colId xmlns:a16="http://schemas.microsoft.com/office/drawing/2014/main" val="598079434"/>
                    </a:ext>
                  </a:extLst>
                </a:gridCol>
                <a:gridCol w="1093304">
                  <a:extLst>
                    <a:ext uri="{9D8B030D-6E8A-4147-A177-3AD203B41FA5}">
                      <a16:colId xmlns:a16="http://schemas.microsoft.com/office/drawing/2014/main" val="769558936"/>
                    </a:ext>
                  </a:extLst>
                </a:gridCol>
                <a:gridCol w="1101256">
                  <a:extLst>
                    <a:ext uri="{9D8B030D-6E8A-4147-A177-3AD203B41FA5}">
                      <a16:colId xmlns:a16="http://schemas.microsoft.com/office/drawing/2014/main" val="3815348486"/>
                    </a:ext>
                  </a:extLst>
                </a:gridCol>
                <a:gridCol w="1137037">
                  <a:extLst>
                    <a:ext uri="{9D8B030D-6E8A-4147-A177-3AD203B41FA5}">
                      <a16:colId xmlns:a16="http://schemas.microsoft.com/office/drawing/2014/main" val="3912941042"/>
                    </a:ext>
                  </a:extLst>
                </a:gridCol>
                <a:gridCol w="1367573">
                  <a:extLst>
                    <a:ext uri="{9D8B030D-6E8A-4147-A177-3AD203B41FA5}">
                      <a16:colId xmlns:a16="http://schemas.microsoft.com/office/drawing/2014/main" val="2259572901"/>
                    </a:ext>
                  </a:extLst>
                </a:gridCol>
              </a:tblGrid>
              <a:tr h="0">
                <a:tc>
                  <a:txBody>
                    <a:bodyPr/>
                    <a:lstStyle/>
                    <a:p>
                      <a:pPr algn="ctr"/>
                      <a:r>
                        <a:rPr lang="en-US" sz="1000" b="1" dirty="0"/>
                        <a:t>Impact Significance Key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dirty="0">
                          <a:solidFill>
                            <a:schemeClr val="tx1"/>
                          </a:solidFill>
                        </a:rPr>
                        <a:t>Negligible / Not Applicable </a:t>
                      </a:r>
                    </a:p>
                    <a:p>
                      <a:pPr algn="ctr"/>
                      <a:r>
                        <a:rPr lang="en-US" sz="1000" dirty="0">
                          <a:solidFill>
                            <a:schemeClr val="tx1"/>
                          </a:solidFill>
                        </a:rPr>
                        <a:t>White (W)</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tx1"/>
                          </a:solidFill>
                        </a:rPr>
                        <a:t>Beneficial </a:t>
                      </a:r>
                    </a:p>
                    <a:p>
                      <a:pPr algn="ctr"/>
                      <a:r>
                        <a:rPr lang="en-US" sz="1000" dirty="0">
                          <a:solidFill>
                            <a:schemeClr val="tx1"/>
                          </a:solidFill>
                        </a:rPr>
                        <a:t>Green (G)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solidFill>
                  </a:tcPr>
                </a:tc>
                <a:tc>
                  <a:txBody>
                    <a:bodyPr/>
                    <a:lstStyle/>
                    <a:p>
                      <a:pPr algn="ctr"/>
                      <a:r>
                        <a:rPr lang="en-US" sz="1000" dirty="0">
                          <a:solidFill>
                            <a:schemeClr val="tx1"/>
                          </a:solidFill>
                        </a:rPr>
                        <a:t>Minor</a:t>
                      </a:r>
                    </a:p>
                    <a:p>
                      <a:pPr algn="ctr"/>
                      <a:r>
                        <a:rPr lang="en-US" sz="1000" dirty="0">
                          <a:solidFill>
                            <a:schemeClr val="tx1"/>
                          </a:solidFill>
                        </a:rPr>
                        <a:t>Yellow (Y)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Moderate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Orange (O)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ctr"/>
                      <a:r>
                        <a:rPr lang="en-US" sz="1000" dirty="0">
                          <a:solidFill>
                            <a:schemeClr val="tx1"/>
                          </a:solidFill>
                        </a:rPr>
                        <a:t>Negative </a:t>
                      </a:r>
                    </a:p>
                    <a:p>
                      <a:pPr algn="ctr"/>
                      <a:r>
                        <a:rPr lang="en-US" sz="1000" dirty="0">
                          <a:solidFill>
                            <a:schemeClr val="tx1"/>
                          </a:solidFill>
                        </a:rPr>
                        <a:t>Red (R)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832966081"/>
                  </a:ext>
                </a:extLst>
              </a:tr>
            </a:tbl>
          </a:graphicData>
        </a:graphic>
      </p:graphicFrame>
      <p:sp>
        <p:nvSpPr>
          <p:cNvPr id="5" name="TextBox 10">
            <a:extLst>
              <a:ext uri="{FF2B5EF4-FFF2-40B4-BE49-F238E27FC236}">
                <a16:creationId xmlns:a16="http://schemas.microsoft.com/office/drawing/2014/main" id="{A9B9EC02-ED7A-7F56-A236-77EA2404B9AC}"/>
              </a:ext>
            </a:extLst>
          </p:cNvPr>
          <p:cNvSpPr txBox="1"/>
          <p:nvPr/>
        </p:nvSpPr>
        <p:spPr>
          <a:xfrm>
            <a:off x="8753010" y="4838221"/>
            <a:ext cx="86563"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22</a:t>
            </a:r>
          </a:p>
        </p:txBody>
      </p:sp>
      <p:sp>
        <p:nvSpPr>
          <p:cNvPr id="7" name="AutoShape 5">
            <a:extLst>
              <a:ext uri="{FF2B5EF4-FFF2-40B4-BE49-F238E27FC236}">
                <a16:creationId xmlns:a16="http://schemas.microsoft.com/office/drawing/2014/main" id="{C04EF4CB-819C-754F-3DED-4B648489B3E5}"/>
              </a:ext>
            </a:extLst>
          </p:cNvPr>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8" name="TextBox 9">
            <a:extLst>
              <a:ext uri="{FF2B5EF4-FFF2-40B4-BE49-F238E27FC236}">
                <a16:creationId xmlns:a16="http://schemas.microsoft.com/office/drawing/2014/main" id="{6CE9F32E-8833-D81A-0CA3-C1474D89A303}"/>
              </a:ext>
            </a:extLst>
          </p:cNvPr>
          <p:cNvSpPr txBox="1"/>
          <p:nvPr/>
        </p:nvSpPr>
        <p:spPr>
          <a:xfrm>
            <a:off x="333375" y="4825210"/>
            <a:ext cx="2098435" cy="116635"/>
          </a:xfrm>
          <a:prstGeom prst="rect">
            <a:avLst/>
          </a:prstGeom>
        </p:spPr>
        <p:txBody>
          <a:bodyPr lIns="0" tIns="0" rIns="0" bIns="0" rtlCol="0" anchor="t">
            <a:spAutoFit/>
          </a:bodyPr>
          <a:lstStyle/>
          <a:p>
            <a:pPr>
              <a:lnSpc>
                <a:spcPts val="980"/>
              </a:lnSpc>
              <a:spcBef>
                <a:spcPct val="0"/>
              </a:spcBef>
            </a:pPr>
            <a:r>
              <a:rPr lang="en-US" sz="700" b="1" spc="-7" dirty="0">
                <a:solidFill>
                  <a:srgbClr val="D9D9D9"/>
                </a:solidFill>
                <a:latin typeface="Arial Bold"/>
                <a:ea typeface="Arial Bold"/>
                <a:cs typeface="Arial Bold"/>
                <a:sym typeface="Arial Bold"/>
              </a:rPr>
              <a:t>SPACEX EIA PUBLIC CONSULTATION MEETING</a:t>
            </a:r>
          </a:p>
        </p:txBody>
      </p:sp>
    </p:spTree>
    <p:extLst>
      <p:ext uri="{BB962C8B-B14F-4D97-AF65-F5344CB8AC3E}">
        <p14:creationId xmlns:p14="http://schemas.microsoft.com/office/powerpoint/2010/main" val="2055041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a:extLst>
            <a:ext uri="{FF2B5EF4-FFF2-40B4-BE49-F238E27FC236}">
              <a16:creationId xmlns:a16="http://schemas.microsoft.com/office/drawing/2014/main" id="{BCBEE669-6511-050C-2DB8-D29C8ADC7D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909087-33DF-FEE9-4CB4-F12D4842A238}"/>
              </a:ext>
            </a:extLst>
          </p:cNvPr>
          <p:cNvGrpSpPr/>
          <p:nvPr/>
        </p:nvGrpSpPr>
        <p:grpSpPr>
          <a:xfrm>
            <a:off x="0" y="0"/>
            <a:ext cx="1619250" cy="5143500"/>
            <a:chOff x="0" y="0"/>
            <a:chExt cx="852938" cy="2709333"/>
          </a:xfrm>
        </p:grpSpPr>
        <p:sp>
          <p:nvSpPr>
            <p:cNvPr id="3" name="Freeform 3">
              <a:extLst>
                <a:ext uri="{FF2B5EF4-FFF2-40B4-BE49-F238E27FC236}">
                  <a16:creationId xmlns:a16="http://schemas.microsoft.com/office/drawing/2014/main" id="{09961F20-567C-CF34-A6EF-501E38673189}"/>
                </a:ext>
              </a:extLst>
            </p:cNvPr>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96058D5-F70D-B2FD-C3E1-46DDD47DE53B}"/>
                </a:ext>
              </a:extLst>
            </p:cNvPr>
            <p:cNvSpPr txBox="1"/>
            <p:nvPr/>
          </p:nvSpPr>
          <p:spPr>
            <a:xfrm>
              <a:off x="0" y="-47625"/>
              <a:ext cx="852938" cy="2756958"/>
            </a:xfrm>
            <a:prstGeom prst="rect">
              <a:avLst/>
            </a:prstGeom>
          </p:spPr>
          <p:txBody>
            <a:bodyPr lIns="25400" tIns="25400" rIns="25400" bIns="25400" rtlCol="0" anchor="ctr"/>
            <a:lstStyle/>
            <a:p>
              <a:pPr marL="0" marR="0" lvl="0" indent="0" algn="ctr" defTabSz="457200" rtl="0" eaLnBrk="1" fontAlgn="auto" latinLnBrk="0" hangingPunct="1">
                <a:lnSpc>
                  <a:spcPts val="14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a:extLst>
              <a:ext uri="{FF2B5EF4-FFF2-40B4-BE49-F238E27FC236}">
                <a16:creationId xmlns:a16="http://schemas.microsoft.com/office/drawing/2014/main" id="{1B5D8DFD-607F-B8A9-C069-3781A6EB7248}"/>
              </a:ext>
            </a:extLst>
          </p:cNvPr>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5ACF1C8-A77F-0763-55F2-38ED5664C36B}"/>
              </a:ext>
            </a:extLst>
          </p:cNvPr>
          <p:cNvSpPr txBox="1"/>
          <p:nvPr/>
        </p:nvSpPr>
        <p:spPr>
          <a:xfrm>
            <a:off x="2092298" y="1607546"/>
            <a:ext cx="5944797" cy="718145"/>
          </a:xfrm>
          <a:prstGeom prst="rect">
            <a:avLst/>
          </a:prstGeom>
        </p:spPr>
        <p:txBody>
          <a:bodyPr wrap="square" lIns="0" tIns="0" rIns="0" bIns="0" rtlCol="0" anchor="t">
            <a:spAutoFit/>
          </a:bodyPr>
          <a:lstStyle/>
          <a:p>
            <a:pPr marL="171450" indent="-171450" defTabSz="457200">
              <a:lnSpc>
                <a:spcPts val="1400"/>
              </a:lnSpc>
              <a:buFont typeface="Arial" panose="020B0604020202020204" pitchFamily="34" charset="0"/>
              <a:buChar char="•"/>
            </a:pPr>
            <a:r>
              <a:rPr lang="en-US" sz="1200" b="1" spc="-10" dirty="0">
                <a:solidFill>
                  <a:srgbClr val="D9D9D9"/>
                </a:solidFill>
                <a:latin typeface="Arial Bold"/>
                <a:ea typeface="Arial Bold"/>
                <a:cs typeface="Arial Bold"/>
                <a:sym typeface="Arial Bold"/>
              </a:rPr>
              <a:t>No Red Severe Impacts anticipated</a:t>
            </a:r>
          </a:p>
          <a:p>
            <a:pPr marL="171450" marR="0" lvl="0" indent="-171450" algn="l" defTabSz="4572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200" b="1" spc="-10" dirty="0">
                <a:solidFill>
                  <a:srgbClr val="D9D9D9"/>
                </a:solidFill>
                <a:latin typeface="Arial Bold"/>
                <a:ea typeface="Arial Bold"/>
                <a:cs typeface="Arial Bold"/>
                <a:sym typeface="Arial Bold"/>
              </a:rPr>
              <a:t>Orange Moderate Impacts are associated with the sonic boom in air and temporary access restriction near the </a:t>
            </a:r>
            <a:r>
              <a:rPr lang="en-US" sz="1200" b="1" spc="-10" dirty="0" err="1">
                <a:solidFill>
                  <a:srgbClr val="D9D9D9"/>
                </a:solidFill>
                <a:latin typeface="Arial Bold"/>
                <a:ea typeface="Arial Bold"/>
                <a:cs typeface="Arial Bold"/>
                <a:sym typeface="Arial Bold"/>
              </a:rPr>
              <a:t>droneship</a:t>
            </a:r>
            <a:r>
              <a:rPr lang="en-US" sz="1200" b="1" spc="-10" dirty="0">
                <a:solidFill>
                  <a:srgbClr val="D9D9D9"/>
                </a:solidFill>
                <a:latin typeface="Arial Bold"/>
                <a:ea typeface="Arial Bold"/>
                <a:cs typeface="Arial Bold"/>
                <a:sym typeface="Arial Bold"/>
              </a:rPr>
              <a:t> during overflight and landing.</a:t>
            </a:r>
          </a:p>
          <a:p>
            <a:pPr marL="171450" marR="0" lvl="0" indent="-171450" algn="l" defTabSz="4572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200" b="1" i="0" u="none" strike="noStrike" kern="1200" cap="none" spc="-10" normalizeH="0" baseline="0" noProof="0" dirty="0">
                <a:ln>
                  <a:noFill/>
                </a:ln>
                <a:solidFill>
                  <a:srgbClr val="D9D9D9"/>
                </a:solidFill>
                <a:effectLst/>
                <a:uLnTx/>
                <a:uFillTx/>
                <a:latin typeface="Arial Bold"/>
                <a:ea typeface="Arial Bold"/>
                <a:cs typeface="Arial Bold"/>
                <a:sym typeface="Arial Bold"/>
              </a:rPr>
              <a:t>White Negligible Impact on air traffic</a:t>
            </a:r>
            <a:r>
              <a:rPr lang="en-US" sz="1200" b="1" spc="-10" dirty="0">
                <a:solidFill>
                  <a:srgbClr val="D9D9D9"/>
                </a:solidFill>
                <a:latin typeface="Arial Bold"/>
                <a:ea typeface="Arial Bold"/>
                <a:cs typeface="Arial Bold"/>
                <a:sym typeface="Arial Bold"/>
              </a:rPr>
              <a:t>. </a:t>
            </a:r>
          </a:p>
        </p:txBody>
      </p:sp>
      <p:sp>
        <p:nvSpPr>
          <p:cNvPr id="7" name="TextBox 7">
            <a:extLst>
              <a:ext uri="{FF2B5EF4-FFF2-40B4-BE49-F238E27FC236}">
                <a16:creationId xmlns:a16="http://schemas.microsoft.com/office/drawing/2014/main" id="{B6AE56A4-7740-A196-FB2E-82EB3F81B272}"/>
              </a:ext>
            </a:extLst>
          </p:cNvPr>
          <p:cNvSpPr txBox="1"/>
          <p:nvPr/>
        </p:nvSpPr>
        <p:spPr>
          <a:xfrm>
            <a:off x="2052920" y="1236107"/>
            <a:ext cx="4811642" cy="218008"/>
          </a:xfrm>
          <a:prstGeom prst="rect">
            <a:avLst/>
          </a:prstGeom>
        </p:spPr>
        <p:txBody>
          <a:bodyPr wrap="square" lIns="0" tIns="0" rIns="0" bIns="0" rtlCol="0" anchor="t">
            <a:spAutoFit/>
          </a:bodyPr>
          <a:lstStyle/>
          <a:p>
            <a:pPr marL="0" marR="0" lvl="0" indent="0" algn="l" defTabSz="457200" rtl="0" eaLnBrk="1" fontAlgn="auto" latinLnBrk="0" hangingPunct="1">
              <a:lnSpc>
                <a:spcPts val="1650"/>
              </a:lnSpc>
              <a:spcBef>
                <a:spcPts val="0"/>
              </a:spcBef>
              <a:spcAft>
                <a:spcPts val="0"/>
              </a:spcAft>
              <a:buClrTx/>
              <a:buSzTx/>
              <a:buFontTx/>
              <a:buNone/>
              <a:tabLst/>
              <a:defRPr/>
            </a:pPr>
            <a:r>
              <a:rPr kumimoji="0" lang="en-US" sz="1500" b="1" i="0" u="none" strike="noStrike" kern="1200" cap="none" spc="-15" normalizeH="0" baseline="0" noProof="0" dirty="0">
                <a:ln>
                  <a:noFill/>
                </a:ln>
                <a:solidFill>
                  <a:srgbClr val="A3A8C4"/>
                </a:solidFill>
                <a:effectLst/>
                <a:uLnTx/>
                <a:uFillTx/>
                <a:latin typeface="Arial Bold"/>
                <a:ea typeface="Arial Bold"/>
                <a:cs typeface="Arial Bold"/>
                <a:sym typeface="Arial Bold"/>
              </a:rPr>
              <a:t>February 18, 2025 mission was a Nominal Scenario</a:t>
            </a:r>
          </a:p>
        </p:txBody>
      </p:sp>
      <p:sp>
        <p:nvSpPr>
          <p:cNvPr id="8" name="TextBox 8">
            <a:extLst>
              <a:ext uri="{FF2B5EF4-FFF2-40B4-BE49-F238E27FC236}">
                <a16:creationId xmlns:a16="http://schemas.microsoft.com/office/drawing/2014/main" id="{57541FB7-5314-A208-138C-8537A7057030}"/>
              </a:ext>
            </a:extLst>
          </p:cNvPr>
          <p:cNvSpPr txBox="1"/>
          <p:nvPr/>
        </p:nvSpPr>
        <p:spPr>
          <a:xfrm>
            <a:off x="1982920" y="533400"/>
            <a:ext cx="6780452" cy="487313"/>
          </a:xfrm>
          <a:prstGeom prst="rect">
            <a:avLst/>
          </a:prstGeom>
        </p:spPr>
        <p:txBody>
          <a:bodyPr lIns="0" tIns="0" rIns="0" bIns="0" rtlCol="0" anchor="t">
            <a:spAutoFit/>
          </a:bodyPr>
          <a:lstStyle/>
          <a:p>
            <a:pPr marL="0" marR="0" lvl="0" indent="0" algn="l" defTabSz="457200" rtl="0" eaLnBrk="1" fontAlgn="auto" latinLnBrk="0" hangingPunct="1">
              <a:lnSpc>
                <a:spcPts val="3849"/>
              </a:lnSpc>
              <a:spcBef>
                <a:spcPts val="0"/>
              </a:spcBef>
              <a:spcAft>
                <a:spcPts val="0"/>
              </a:spcAft>
              <a:buClrTx/>
              <a:buSzTx/>
              <a:buFontTx/>
              <a:buNone/>
              <a:tabLst/>
              <a:defRPr/>
            </a:pPr>
            <a:r>
              <a:rPr kumimoji="0" lang="en-US" sz="3499" b="1" i="0" u="none" strike="noStrike" kern="1200" cap="none" spc="-35" normalizeH="0" baseline="0" noProof="0" dirty="0">
                <a:ln>
                  <a:noFill/>
                </a:ln>
                <a:solidFill>
                  <a:srgbClr val="FFFFFF"/>
                </a:solidFill>
                <a:effectLst/>
                <a:uLnTx/>
                <a:uFillTx/>
                <a:latin typeface="Arial Bold"/>
                <a:ea typeface="Arial Bold"/>
                <a:cs typeface="Arial Bold"/>
                <a:sym typeface="Arial Bold"/>
              </a:rPr>
              <a:t>Key Takeaways </a:t>
            </a:r>
          </a:p>
        </p:txBody>
      </p:sp>
      <p:sp>
        <p:nvSpPr>
          <p:cNvPr id="9" name="TextBox 9">
            <a:extLst>
              <a:ext uri="{FF2B5EF4-FFF2-40B4-BE49-F238E27FC236}">
                <a16:creationId xmlns:a16="http://schemas.microsoft.com/office/drawing/2014/main" id="{7D64FBAB-FA1D-D517-F1FC-27D0DF498069}"/>
              </a:ext>
            </a:extLst>
          </p:cNvPr>
          <p:cNvSpPr txBox="1"/>
          <p:nvPr/>
        </p:nvSpPr>
        <p:spPr>
          <a:xfrm>
            <a:off x="8753009" y="4838221"/>
            <a:ext cx="86563" cy="94449"/>
          </a:xfrm>
          <a:prstGeom prst="rect">
            <a:avLst/>
          </a:prstGeom>
        </p:spPr>
        <p:txBody>
          <a:bodyPr wrap="none" lIns="0" tIns="0" rIns="0" bIns="0" rtlCol="0" anchor="t">
            <a:spAutoFit/>
          </a:bodyPr>
          <a:lstStyle/>
          <a:p>
            <a:pPr marL="0" marR="0" lvl="0" indent="0" algn="r" defTabSz="457200" rtl="0" eaLnBrk="1" fontAlgn="auto" latinLnBrk="0" hangingPunct="1">
              <a:lnSpc>
                <a:spcPts val="840"/>
              </a:lnSpc>
              <a:spcBef>
                <a:spcPct val="0"/>
              </a:spcBef>
              <a:spcAft>
                <a:spcPts val="0"/>
              </a:spcAft>
              <a:buClrTx/>
              <a:buSzTx/>
              <a:buFontTx/>
              <a:buNone/>
              <a:tabLst/>
              <a:defRPr/>
            </a:pPr>
            <a:r>
              <a:rPr kumimoji="0" lang="en-US" sz="600" b="1" i="0" u="none" strike="noStrike" kern="1200" cap="none" spc="0" normalizeH="0" baseline="0" noProof="0" dirty="0">
                <a:ln>
                  <a:noFill/>
                </a:ln>
                <a:solidFill>
                  <a:srgbClr val="D9D9D9"/>
                </a:solidFill>
                <a:effectLst/>
                <a:uLnTx/>
                <a:uFillTx/>
                <a:latin typeface="Arial Bold"/>
                <a:ea typeface="Arial Bold"/>
                <a:cs typeface="Arial Bold"/>
                <a:sym typeface="Arial Bold"/>
              </a:rPr>
              <a:t>23</a:t>
            </a:r>
          </a:p>
        </p:txBody>
      </p:sp>
      <p:sp>
        <p:nvSpPr>
          <p:cNvPr id="10" name="TextBox 10">
            <a:extLst>
              <a:ext uri="{FF2B5EF4-FFF2-40B4-BE49-F238E27FC236}">
                <a16:creationId xmlns:a16="http://schemas.microsoft.com/office/drawing/2014/main" id="{6EC3850B-C048-CAEA-2B2F-C7BA64F86A2A}"/>
              </a:ext>
            </a:extLst>
          </p:cNvPr>
          <p:cNvSpPr txBox="1"/>
          <p:nvPr/>
        </p:nvSpPr>
        <p:spPr>
          <a:xfrm>
            <a:off x="1901061" y="4161515"/>
            <a:ext cx="2927486" cy="218008"/>
          </a:xfrm>
          <a:prstGeom prst="rect">
            <a:avLst/>
          </a:prstGeom>
        </p:spPr>
        <p:txBody>
          <a:bodyPr lIns="0" tIns="0" rIns="0" bIns="0" rtlCol="0" anchor="t">
            <a:spAutoFit/>
          </a:bodyPr>
          <a:lstStyle/>
          <a:p>
            <a:pPr lvl="0" defTabSz="457200">
              <a:lnSpc>
                <a:spcPts val="1650"/>
              </a:lnSpc>
              <a:defRPr/>
            </a:pPr>
            <a:r>
              <a:rPr lang="en-US" sz="1500" b="1" spc="-15" dirty="0">
                <a:solidFill>
                  <a:srgbClr val="A3A8C4"/>
                </a:solidFill>
                <a:latin typeface="Arial Bold"/>
                <a:ea typeface="Arial Bold"/>
                <a:cs typeface="Arial Bold"/>
                <a:sym typeface="Arial Bold"/>
              </a:rPr>
              <a:t>Anomaly Scenarios</a:t>
            </a:r>
          </a:p>
        </p:txBody>
      </p:sp>
      <p:sp>
        <p:nvSpPr>
          <p:cNvPr id="11" name="TextBox 11">
            <a:extLst>
              <a:ext uri="{FF2B5EF4-FFF2-40B4-BE49-F238E27FC236}">
                <a16:creationId xmlns:a16="http://schemas.microsoft.com/office/drawing/2014/main" id="{41E496A7-503B-57B4-B3B4-FF45F33BBC5D}"/>
              </a:ext>
            </a:extLst>
          </p:cNvPr>
          <p:cNvSpPr txBox="1"/>
          <p:nvPr/>
        </p:nvSpPr>
        <p:spPr>
          <a:xfrm>
            <a:off x="1901061" y="4407618"/>
            <a:ext cx="6715256" cy="163827"/>
          </a:xfrm>
          <a:prstGeom prst="rect">
            <a:avLst/>
          </a:prstGeom>
        </p:spPr>
        <p:txBody>
          <a:bodyPr wrap="square" lIns="0" tIns="0" rIns="0" bIns="0" rtlCol="0" anchor="t">
            <a:sp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000" b="1" i="0" u="none" strike="noStrike" kern="1200" cap="none" spc="-10" normalizeH="0" baseline="0" noProof="0" dirty="0">
                <a:ln>
                  <a:noFill/>
                </a:ln>
                <a:solidFill>
                  <a:srgbClr val="D9D9D9"/>
                </a:solidFill>
                <a:effectLst/>
                <a:uLnTx/>
                <a:uFillTx/>
                <a:latin typeface="Arial Bold"/>
                <a:ea typeface="Arial Bold"/>
                <a:cs typeface="Arial Bold"/>
                <a:sym typeface="Arial Bold"/>
              </a:rPr>
              <a:t>SpaceX is responsible for all clean up activities in the event of an anomaly.</a:t>
            </a:r>
          </a:p>
        </p:txBody>
      </p:sp>
      <p:sp>
        <p:nvSpPr>
          <p:cNvPr id="18" name="TextBox 18">
            <a:extLst>
              <a:ext uri="{FF2B5EF4-FFF2-40B4-BE49-F238E27FC236}">
                <a16:creationId xmlns:a16="http://schemas.microsoft.com/office/drawing/2014/main" id="{B5503CB9-013F-C4B7-AD6C-6F7F040C7BEE}"/>
              </a:ext>
            </a:extLst>
          </p:cNvPr>
          <p:cNvSpPr txBox="1"/>
          <p:nvPr/>
        </p:nvSpPr>
        <p:spPr>
          <a:xfrm>
            <a:off x="333375" y="4825210"/>
            <a:ext cx="2098435" cy="116635"/>
          </a:xfrm>
          <a:prstGeom prst="rect">
            <a:avLst/>
          </a:prstGeom>
        </p:spPr>
        <p:txBody>
          <a:bodyPr lIns="0" tIns="0" rIns="0" bIns="0" rtlCol="0" anchor="t">
            <a:spAutoFit/>
          </a:bodyPr>
          <a:lstStyle/>
          <a:p>
            <a:pPr marL="0" marR="0" lvl="0" indent="0" algn="l" defTabSz="457200" rtl="0" eaLnBrk="1" fontAlgn="auto" latinLnBrk="0" hangingPunct="1">
              <a:lnSpc>
                <a:spcPts val="980"/>
              </a:lnSpc>
              <a:spcBef>
                <a:spcPct val="0"/>
              </a:spcBef>
              <a:spcAft>
                <a:spcPts val="0"/>
              </a:spcAft>
              <a:buClrTx/>
              <a:buSzTx/>
              <a:buFontTx/>
              <a:buNone/>
              <a:tabLst/>
              <a:defRPr/>
            </a:pPr>
            <a:r>
              <a:rPr kumimoji="0" lang="en-US" sz="700" b="1" i="0" u="none" strike="noStrike" kern="1200" cap="none" spc="-7" normalizeH="0" baseline="0" noProof="0">
                <a:ln>
                  <a:noFill/>
                </a:ln>
                <a:solidFill>
                  <a:srgbClr val="D9D9D9"/>
                </a:solidFill>
                <a:effectLst/>
                <a:uLnTx/>
                <a:uFillTx/>
                <a:latin typeface="Arial Bold"/>
                <a:ea typeface="Arial Bold"/>
                <a:cs typeface="Arial Bold"/>
                <a:sym typeface="Arial Bold"/>
              </a:rPr>
              <a:t>SPACEX EIA PUBLIC CONSULTATION MEETING</a:t>
            </a:r>
          </a:p>
        </p:txBody>
      </p:sp>
      <p:sp>
        <p:nvSpPr>
          <p:cNvPr id="20" name="TextBox 10">
            <a:extLst>
              <a:ext uri="{FF2B5EF4-FFF2-40B4-BE49-F238E27FC236}">
                <a16:creationId xmlns:a16="http://schemas.microsoft.com/office/drawing/2014/main" id="{6B4956AD-724D-4EA5-DD96-3F9BE0D38E0F}"/>
              </a:ext>
            </a:extLst>
          </p:cNvPr>
          <p:cNvSpPr txBox="1"/>
          <p:nvPr/>
        </p:nvSpPr>
        <p:spPr>
          <a:xfrm>
            <a:off x="2052920" y="2817810"/>
            <a:ext cx="2927486" cy="218008"/>
          </a:xfrm>
          <a:prstGeom prst="rect">
            <a:avLst/>
          </a:prstGeom>
        </p:spPr>
        <p:txBody>
          <a:bodyPr lIns="0" tIns="0" rIns="0" bIns="0" rtlCol="0" anchor="t">
            <a:spAutoFit/>
          </a:bodyPr>
          <a:lstStyle/>
          <a:p>
            <a:pPr lvl="0" defTabSz="457200">
              <a:lnSpc>
                <a:spcPts val="1650"/>
              </a:lnSpc>
              <a:defRPr/>
            </a:pPr>
            <a:r>
              <a:rPr lang="en-US" sz="1500" b="1" spc="-15" dirty="0">
                <a:solidFill>
                  <a:srgbClr val="A3A8C4"/>
                </a:solidFill>
                <a:latin typeface="Arial Bold"/>
                <a:ea typeface="Arial Bold"/>
                <a:cs typeface="Arial Bold"/>
                <a:sym typeface="Arial Bold"/>
              </a:rPr>
              <a:t>General Note</a:t>
            </a:r>
          </a:p>
        </p:txBody>
      </p:sp>
      <p:sp>
        <p:nvSpPr>
          <p:cNvPr id="22" name="TextBox 21">
            <a:extLst>
              <a:ext uri="{FF2B5EF4-FFF2-40B4-BE49-F238E27FC236}">
                <a16:creationId xmlns:a16="http://schemas.microsoft.com/office/drawing/2014/main" id="{EFD23478-E04D-0FC7-A8B1-71ECF5AC9DB3}"/>
              </a:ext>
            </a:extLst>
          </p:cNvPr>
          <p:cNvSpPr txBox="1"/>
          <p:nvPr/>
        </p:nvSpPr>
        <p:spPr>
          <a:xfrm>
            <a:off x="1901061" y="3122698"/>
            <a:ext cx="6245412" cy="810478"/>
          </a:xfrm>
          <a:prstGeom prst="rect">
            <a:avLst/>
          </a:prstGeom>
          <a:noFill/>
        </p:spPr>
        <p:txBody>
          <a:bodyPr wrap="square">
            <a:spAutoFit/>
          </a:bodyPr>
          <a:lstStyle/>
          <a:p>
            <a:pPr marL="171450" marR="0" lvl="0" indent="-171450" algn="l" defTabSz="4572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200" b="1" spc="-10" dirty="0">
                <a:solidFill>
                  <a:srgbClr val="D9D9D9"/>
                </a:solidFill>
                <a:latin typeface="Arial Bold"/>
                <a:ea typeface="Arial Bold"/>
                <a:cs typeface="Arial Bold"/>
                <a:sym typeface="Arial Bold"/>
              </a:rPr>
              <a:t>Only Liquid Oxygen remains in the rocket during the landing. This will dissipate as it is vented onto the </a:t>
            </a:r>
            <a:r>
              <a:rPr lang="en-US" sz="1200" b="1" spc="-10" dirty="0" err="1">
                <a:solidFill>
                  <a:srgbClr val="D9D9D9"/>
                </a:solidFill>
                <a:latin typeface="Arial Bold"/>
                <a:ea typeface="Arial Bold"/>
                <a:cs typeface="Arial Bold"/>
                <a:sym typeface="Arial Bold"/>
              </a:rPr>
              <a:t>droneship</a:t>
            </a:r>
            <a:r>
              <a:rPr lang="en-US" sz="1200" b="1" spc="-10" dirty="0">
                <a:solidFill>
                  <a:srgbClr val="D9D9D9"/>
                </a:solidFill>
                <a:latin typeface="Arial Bold"/>
                <a:ea typeface="Arial Bold"/>
                <a:cs typeface="Arial Bold"/>
                <a:sym typeface="Arial Bold"/>
              </a:rPr>
              <a:t>.</a:t>
            </a:r>
          </a:p>
          <a:p>
            <a:pPr marL="171450" marR="0" lvl="0" indent="-171450" algn="l" defTabSz="4572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200" b="1" i="0" u="none" strike="noStrike" kern="1200" cap="none" spc="-10" normalizeH="0" baseline="0" noProof="0" dirty="0">
                <a:ln>
                  <a:noFill/>
                </a:ln>
                <a:solidFill>
                  <a:srgbClr val="D9D9D9"/>
                </a:solidFill>
                <a:effectLst/>
                <a:uLnTx/>
                <a:uFillTx/>
                <a:latin typeface="Arial Bold"/>
                <a:ea typeface="Arial Bold"/>
                <a:cs typeface="Arial Bold"/>
                <a:sym typeface="Arial Bold"/>
              </a:rPr>
              <a:t>The threshold </a:t>
            </a:r>
            <a:r>
              <a:rPr kumimoji="0" lang="en-US" sz="1200" b="1" i="0" u="none" strike="noStrike" kern="1200" cap="none" spc="-10" normalizeH="0" baseline="0" noProof="0" dirty="0" err="1">
                <a:ln>
                  <a:noFill/>
                </a:ln>
                <a:solidFill>
                  <a:srgbClr val="D9D9D9"/>
                </a:solidFill>
                <a:effectLst/>
                <a:uLnTx/>
                <a:uFillTx/>
                <a:latin typeface="Arial Bold"/>
                <a:ea typeface="Arial Bold"/>
                <a:cs typeface="Arial Bold"/>
                <a:sym typeface="Arial Bold"/>
              </a:rPr>
              <a:t>fo</a:t>
            </a:r>
            <a:r>
              <a:rPr lang="en-US" sz="1200" b="1" spc="-10" dirty="0">
                <a:solidFill>
                  <a:srgbClr val="D9D9D9"/>
                </a:solidFill>
                <a:latin typeface="Arial Bold"/>
                <a:ea typeface="Arial Bold"/>
                <a:cs typeface="Arial Bold"/>
                <a:sym typeface="Arial Bold"/>
              </a:rPr>
              <a:t>r structural damage is 2psf. There are no structures in the areas that were modelled to experience ~ 2 </a:t>
            </a:r>
            <a:r>
              <a:rPr lang="en-US" sz="1200" b="1" spc="-10" dirty="0" err="1">
                <a:solidFill>
                  <a:srgbClr val="D9D9D9"/>
                </a:solidFill>
                <a:latin typeface="Arial Bold"/>
                <a:ea typeface="Arial Bold"/>
                <a:cs typeface="Arial Bold"/>
                <a:sym typeface="Arial Bold"/>
              </a:rPr>
              <a:t>psf</a:t>
            </a:r>
            <a:r>
              <a:rPr lang="en-US" sz="1200" b="1" spc="-10" dirty="0">
                <a:solidFill>
                  <a:srgbClr val="D9D9D9"/>
                </a:solidFill>
                <a:latin typeface="Arial Bold"/>
                <a:ea typeface="Arial Bold"/>
                <a:cs typeface="Arial Bold"/>
                <a:sym typeface="Arial Bold"/>
              </a:rPr>
              <a:t> .</a:t>
            </a:r>
            <a:endParaRPr kumimoji="0" lang="en-US" sz="1200" b="1" i="0" u="none" strike="noStrike" kern="1200" cap="none" spc="-10" normalizeH="0" baseline="0" noProof="0" dirty="0">
              <a:ln>
                <a:noFill/>
              </a:ln>
              <a:solidFill>
                <a:srgbClr val="D9D9D9"/>
              </a:solidFill>
              <a:effectLst/>
              <a:uLnTx/>
              <a:uFillTx/>
              <a:latin typeface="Arial Bold"/>
              <a:ea typeface="Arial Bold"/>
              <a:cs typeface="Arial Bold"/>
              <a:sym typeface="Arial Bold"/>
            </a:endParaRPr>
          </a:p>
        </p:txBody>
      </p:sp>
    </p:spTree>
    <p:extLst>
      <p:ext uri="{BB962C8B-B14F-4D97-AF65-F5344CB8AC3E}">
        <p14:creationId xmlns:p14="http://schemas.microsoft.com/office/powerpoint/2010/main" val="601239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7943384"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3761987" y="1943605"/>
            <a:ext cx="4267560" cy="2622321"/>
          </a:xfrm>
          <a:prstGeom prst="rect">
            <a:avLst/>
          </a:prstGeom>
        </p:spPr>
        <p:txBody>
          <a:bodyPr lIns="0" tIns="0" rIns="0" bIns="0" rtlCol="0" anchor="t">
            <a:spAutoFit/>
          </a:bodyPr>
          <a:lstStyle/>
          <a:p>
            <a:pPr marL="259082" lvl="1" indent="-129541" defTabSz="457200">
              <a:lnSpc>
                <a:spcPts val="1680"/>
              </a:lnSpc>
              <a:buFont typeface="Arial"/>
              <a:buChar char="•"/>
            </a:pPr>
            <a:r>
              <a:rPr lang="en-US" sz="1200" spc="-12">
                <a:solidFill>
                  <a:srgbClr val="FFFFFF"/>
                </a:solidFill>
                <a:latin typeface="Arial"/>
                <a:ea typeface="Arial"/>
                <a:cs typeface="Arial"/>
                <a:sym typeface="Arial"/>
              </a:rPr>
              <a:t>The general public will be notified in advance of a scheduled sonic boom.</a:t>
            </a:r>
          </a:p>
          <a:p>
            <a:pPr defTabSz="457200">
              <a:lnSpc>
                <a:spcPts val="1680"/>
              </a:lnSpc>
            </a:pPr>
            <a:endParaRPr lang="en-US" sz="1200" spc="-12">
              <a:solidFill>
                <a:srgbClr val="FFFFFF"/>
              </a:solidFill>
              <a:latin typeface="Arial"/>
              <a:ea typeface="Arial"/>
              <a:cs typeface="Arial"/>
              <a:sym typeface="Arial"/>
            </a:endParaRPr>
          </a:p>
          <a:p>
            <a:pPr marL="259082" lvl="1" indent="-129541" defTabSz="457200">
              <a:lnSpc>
                <a:spcPts val="1680"/>
              </a:lnSpc>
              <a:buFont typeface="Arial"/>
              <a:buChar char="•"/>
            </a:pPr>
            <a:r>
              <a:rPr lang="en-US" sz="1200" spc="-12">
                <a:solidFill>
                  <a:srgbClr val="FFFFFF"/>
                </a:solidFill>
                <a:latin typeface="Arial"/>
                <a:ea typeface="Arial"/>
                <a:cs typeface="Arial"/>
                <a:sym typeface="Arial"/>
              </a:rPr>
              <a:t>Community-based sound mapping exercise is proposed in response to anticipated sonic booms.</a:t>
            </a:r>
          </a:p>
          <a:p>
            <a:pPr defTabSz="457200">
              <a:lnSpc>
                <a:spcPts val="840"/>
              </a:lnSpc>
            </a:pPr>
            <a:endParaRPr lang="en-US" sz="1200" spc="-12">
              <a:solidFill>
                <a:srgbClr val="FFFFFF"/>
              </a:solidFill>
              <a:latin typeface="Arial"/>
              <a:ea typeface="Arial"/>
              <a:cs typeface="Arial"/>
              <a:sym typeface="Arial"/>
            </a:endParaRPr>
          </a:p>
          <a:p>
            <a:pPr marL="518163" lvl="2" indent="-172721" defTabSz="457200">
              <a:lnSpc>
                <a:spcPts val="1680"/>
              </a:lnSpc>
              <a:buFont typeface="Arial"/>
              <a:buChar char="⚬"/>
            </a:pPr>
            <a:r>
              <a:rPr lang="en-US" sz="1200" spc="-12">
                <a:solidFill>
                  <a:srgbClr val="FFFFFF"/>
                </a:solidFill>
                <a:latin typeface="Arial"/>
                <a:ea typeface="Arial"/>
                <a:cs typeface="Arial"/>
                <a:sym typeface="Arial"/>
              </a:rPr>
              <a:t>Members of the public will be invited to document their personal experiences of the sound event.</a:t>
            </a:r>
          </a:p>
          <a:p>
            <a:pPr defTabSz="457200">
              <a:lnSpc>
                <a:spcPts val="1120"/>
              </a:lnSpc>
            </a:pPr>
            <a:endParaRPr lang="en-US" sz="1200" spc="-12">
              <a:solidFill>
                <a:srgbClr val="FFFFFF"/>
              </a:solidFill>
              <a:latin typeface="Arial"/>
              <a:ea typeface="Arial"/>
              <a:cs typeface="Arial"/>
              <a:sym typeface="Arial"/>
            </a:endParaRPr>
          </a:p>
          <a:p>
            <a:pPr marL="518163" lvl="2" indent="-172721" defTabSz="457200">
              <a:lnSpc>
                <a:spcPts val="1680"/>
              </a:lnSpc>
              <a:buFont typeface="Arial"/>
              <a:buChar char="⚬"/>
            </a:pPr>
            <a:r>
              <a:rPr lang="en-US" sz="1200" spc="-12">
                <a:solidFill>
                  <a:srgbClr val="FFFFFF"/>
                </a:solidFill>
                <a:latin typeface="Arial"/>
                <a:ea typeface="Arial"/>
                <a:cs typeface="Arial"/>
                <a:sym typeface="Arial"/>
              </a:rPr>
              <a:t>Spatially distributed qualitative data will be collected to supplement traditional acoustic modeling or monitoring.</a:t>
            </a:r>
          </a:p>
          <a:p>
            <a:pPr defTabSz="457200">
              <a:lnSpc>
                <a:spcPts val="1680"/>
              </a:lnSpc>
            </a:pPr>
            <a:r>
              <a:rPr lang="en-US" sz="1200" spc="-12">
                <a:solidFill>
                  <a:srgbClr val="FFFFFF"/>
                </a:solidFill>
                <a:latin typeface="Arial"/>
                <a:ea typeface="Arial"/>
                <a:cs typeface="Arial"/>
                <a:sym typeface="Arial"/>
              </a:rPr>
              <a:t> </a:t>
            </a:r>
          </a:p>
          <a:p>
            <a:pPr defTabSz="457200">
              <a:lnSpc>
                <a:spcPts val="1680"/>
              </a:lnSpc>
            </a:pPr>
            <a:endParaRPr lang="en-US" sz="1200" spc="-12">
              <a:solidFill>
                <a:srgbClr val="FFFFFF"/>
              </a:solidFill>
              <a:latin typeface="Arial"/>
              <a:ea typeface="Arial"/>
              <a:cs typeface="Arial"/>
              <a:sym typeface="Arial"/>
            </a:endParaRPr>
          </a:p>
        </p:txBody>
      </p:sp>
      <p:sp>
        <p:nvSpPr>
          <p:cNvPr id="6" name="AutoShape 6"/>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7" name="Freeform 7"/>
          <p:cNvSpPr/>
          <p:nvPr/>
        </p:nvSpPr>
        <p:spPr>
          <a:xfrm>
            <a:off x="74813" y="444313"/>
            <a:ext cx="3753181" cy="4254875"/>
          </a:xfrm>
          <a:custGeom>
            <a:avLst/>
            <a:gdLst/>
            <a:ahLst/>
            <a:cxnLst/>
            <a:rect l="l" t="t" r="r" b="b"/>
            <a:pathLst>
              <a:path w="7506362" h="8509750">
                <a:moveTo>
                  <a:pt x="0" y="0"/>
                </a:moveTo>
                <a:lnTo>
                  <a:pt x="7506362" y="0"/>
                </a:lnTo>
                <a:lnTo>
                  <a:pt x="7506362" y="8509750"/>
                </a:lnTo>
                <a:lnTo>
                  <a:pt x="0" y="8509750"/>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8" name="TextBox 8"/>
          <p:cNvSpPr txBox="1"/>
          <p:nvPr/>
        </p:nvSpPr>
        <p:spPr>
          <a:xfrm>
            <a:off x="3867122" y="851405"/>
            <a:ext cx="4162425" cy="974626"/>
          </a:xfrm>
          <a:prstGeom prst="rect">
            <a:avLst/>
          </a:prstGeom>
        </p:spPr>
        <p:txBody>
          <a:bodyPr lIns="0" tIns="0" rIns="0" bIns="0" rtlCol="0" anchor="t">
            <a:spAutoFit/>
          </a:bodyPr>
          <a:lstStyle/>
          <a:p>
            <a:pPr defTabSz="457200">
              <a:lnSpc>
                <a:spcPts val="3849"/>
              </a:lnSpc>
            </a:pPr>
            <a:r>
              <a:rPr lang="en-US" sz="3499" b="1" spc="-35" dirty="0">
                <a:solidFill>
                  <a:srgbClr val="FFFFFF"/>
                </a:solidFill>
                <a:latin typeface="Arial Bold"/>
                <a:ea typeface="Arial Bold"/>
                <a:cs typeface="Arial Bold"/>
                <a:sym typeface="Arial Bold"/>
              </a:rPr>
              <a:t>Stakeholder Engagement</a:t>
            </a:r>
          </a:p>
        </p:txBody>
      </p:sp>
      <p:sp>
        <p:nvSpPr>
          <p:cNvPr id="9" name="TextBox 9"/>
          <p:cNvSpPr txBox="1"/>
          <p:nvPr/>
        </p:nvSpPr>
        <p:spPr>
          <a:xfrm>
            <a:off x="8753009"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24</a:t>
            </a:r>
          </a:p>
        </p:txBody>
      </p:sp>
      <p:sp>
        <p:nvSpPr>
          <p:cNvPr id="10" name="TextBox 10"/>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AutoShape 5"/>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6" name="TextBox 6"/>
          <p:cNvSpPr txBox="1"/>
          <p:nvPr/>
        </p:nvSpPr>
        <p:spPr>
          <a:xfrm>
            <a:off x="1982920" y="1596819"/>
            <a:ext cx="3203189" cy="702436"/>
          </a:xfrm>
          <a:prstGeom prst="rect">
            <a:avLst/>
          </a:prstGeom>
        </p:spPr>
        <p:txBody>
          <a:bodyPr lIns="0" tIns="0" rIns="0" bIns="0" rtlCol="0" anchor="t">
            <a:spAutoFit/>
          </a:bodyPr>
          <a:lstStyle/>
          <a:p>
            <a:pPr defTabSz="457200">
              <a:lnSpc>
                <a:spcPts val="1400"/>
              </a:lnSpc>
            </a:pPr>
            <a:r>
              <a:rPr lang="en-US" sz="1000" b="1" spc="-10">
                <a:solidFill>
                  <a:srgbClr val="D9D9D9"/>
                </a:solidFill>
                <a:latin typeface="Arial Bold"/>
                <a:ea typeface="Arial Bold"/>
                <a:cs typeface="Arial Bold"/>
                <a:sym typeface="Arial Bold"/>
              </a:rPr>
              <a:t>Future launches will incorporate calibrated hydrophone systems deployed at multiple depths and distances from the landing site to assess sound exposure levels in standardized units (dB re 1 µPa). </a:t>
            </a:r>
          </a:p>
        </p:txBody>
      </p:sp>
      <p:sp>
        <p:nvSpPr>
          <p:cNvPr id="7" name="TextBox 7"/>
          <p:cNvSpPr txBox="1"/>
          <p:nvPr/>
        </p:nvSpPr>
        <p:spPr>
          <a:xfrm>
            <a:off x="1982920" y="1281832"/>
            <a:ext cx="2796560"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Acoustic Impact Monitoring </a:t>
            </a:r>
          </a:p>
        </p:txBody>
      </p:sp>
      <p:sp>
        <p:nvSpPr>
          <p:cNvPr id="8" name="TextBox 8"/>
          <p:cNvSpPr txBox="1"/>
          <p:nvPr/>
        </p:nvSpPr>
        <p:spPr>
          <a:xfrm>
            <a:off x="1982920" y="533400"/>
            <a:ext cx="6780452" cy="487313"/>
          </a:xfrm>
          <a:prstGeom prst="rect">
            <a:avLst/>
          </a:prstGeom>
        </p:spPr>
        <p:txBody>
          <a:bodyPr lIns="0" tIns="0" rIns="0" bIns="0" rtlCol="0" anchor="t">
            <a:spAutoFit/>
          </a:bodyPr>
          <a:lstStyle/>
          <a:p>
            <a:pPr defTabSz="457200">
              <a:lnSpc>
                <a:spcPts val="3849"/>
              </a:lnSpc>
            </a:pPr>
            <a:r>
              <a:rPr lang="en-US" sz="3499" b="1" spc="-35">
                <a:solidFill>
                  <a:srgbClr val="FFFFFF"/>
                </a:solidFill>
                <a:latin typeface="Arial Bold"/>
                <a:ea typeface="Arial Bold"/>
                <a:cs typeface="Arial Bold"/>
                <a:sym typeface="Arial Bold"/>
              </a:rPr>
              <a:t>Proposed Mitigation Strategies</a:t>
            </a:r>
          </a:p>
        </p:txBody>
      </p:sp>
      <p:sp>
        <p:nvSpPr>
          <p:cNvPr id="9" name="TextBox 9"/>
          <p:cNvSpPr txBox="1"/>
          <p:nvPr/>
        </p:nvSpPr>
        <p:spPr>
          <a:xfrm>
            <a:off x="8753009"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25</a:t>
            </a:r>
          </a:p>
        </p:txBody>
      </p:sp>
      <p:sp>
        <p:nvSpPr>
          <p:cNvPr id="10" name="TextBox 10"/>
          <p:cNvSpPr txBox="1"/>
          <p:nvPr/>
        </p:nvSpPr>
        <p:spPr>
          <a:xfrm>
            <a:off x="1982920" y="2481056"/>
            <a:ext cx="2927486"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Debris Contingency Planning</a:t>
            </a:r>
          </a:p>
        </p:txBody>
      </p:sp>
      <p:sp>
        <p:nvSpPr>
          <p:cNvPr id="11" name="TextBox 11"/>
          <p:cNvSpPr txBox="1"/>
          <p:nvPr/>
        </p:nvSpPr>
        <p:spPr>
          <a:xfrm>
            <a:off x="1982920" y="2796043"/>
            <a:ext cx="3278004" cy="702436"/>
          </a:xfrm>
          <a:prstGeom prst="rect">
            <a:avLst/>
          </a:prstGeom>
        </p:spPr>
        <p:txBody>
          <a:bodyPr lIns="0" tIns="0" rIns="0" bIns="0" rtlCol="0" anchor="t">
            <a:spAutoFit/>
          </a:bodyPr>
          <a:lstStyle/>
          <a:p>
            <a:pPr defTabSz="457200">
              <a:lnSpc>
                <a:spcPts val="1400"/>
              </a:lnSpc>
            </a:pPr>
            <a:r>
              <a:rPr lang="en-US" sz="1000" b="1" spc="-10">
                <a:solidFill>
                  <a:srgbClr val="D9D9D9"/>
                </a:solidFill>
                <a:latin typeface="Arial Bold"/>
                <a:ea typeface="Arial Bold"/>
                <a:cs typeface="Arial Bold"/>
                <a:sym typeface="Arial Bold"/>
              </a:rPr>
              <a:t>In the unlikely event of an anomaly or rocket failure, which has a historically low probability given Falcon 9's proven reliability (&gt;450 successful landings), a debris recovery plan will be initiated. </a:t>
            </a:r>
          </a:p>
        </p:txBody>
      </p:sp>
      <p:sp>
        <p:nvSpPr>
          <p:cNvPr id="12" name="TextBox 12"/>
          <p:cNvSpPr txBox="1"/>
          <p:nvPr/>
        </p:nvSpPr>
        <p:spPr>
          <a:xfrm>
            <a:off x="1982920" y="3680942"/>
            <a:ext cx="2796560"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Marine Species Monitoring </a:t>
            </a:r>
          </a:p>
        </p:txBody>
      </p:sp>
      <p:sp>
        <p:nvSpPr>
          <p:cNvPr id="13" name="TextBox 13"/>
          <p:cNvSpPr txBox="1"/>
          <p:nvPr/>
        </p:nvSpPr>
        <p:spPr>
          <a:xfrm>
            <a:off x="1982920" y="3995928"/>
            <a:ext cx="3062911" cy="522900"/>
          </a:xfrm>
          <a:prstGeom prst="rect">
            <a:avLst/>
          </a:prstGeom>
        </p:spPr>
        <p:txBody>
          <a:bodyPr lIns="0" tIns="0" rIns="0" bIns="0" rtlCol="0" anchor="t">
            <a:spAutoFit/>
          </a:bodyPr>
          <a:lstStyle/>
          <a:p>
            <a:pPr defTabSz="457200">
              <a:lnSpc>
                <a:spcPts val="1400"/>
              </a:lnSpc>
            </a:pPr>
            <a:r>
              <a:rPr lang="en-US" sz="1000" b="1" spc="-10">
                <a:solidFill>
                  <a:srgbClr val="D9D9D9"/>
                </a:solidFill>
                <a:latin typeface="Arial Bold"/>
                <a:ea typeface="Arial Bold"/>
                <a:cs typeface="Arial Bold"/>
                <a:sym typeface="Arial Bold"/>
              </a:rPr>
              <a:t>Post-activity surveys will be conducted to observe any abnormal behavior or displacement of marine fauna, including dolphins, sea turtles, or reef fish.</a:t>
            </a:r>
          </a:p>
        </p:txBody>
      </p:sp>
      <p:sp>
        <p:nvSpPr>
          <p:cNvPr id="14" name="TextBox 14"/>
          <p:cNvSpPr txBox="1"/>
          <p:nvPr/>
        </p:nvSpPr>
        <p:spPr>
          <a:xfrm>
            <a:off x="5628119" y="1992441"/>
            <a:ext cx="3115832" cy="1061509"/>
          </a:xfrm>
          <a:prstGeom prst="rect">
            <a:avLst/>
          </a:prstGeom>
        </p:spPr>
        <p:txBody>
          <a:bodyPr lIns="0" tIns="0" rIns="0" bIns="0" rtlCol="0" anchor="t">
            <a:spAutoFit/>
          </a:bodyPr>
          <a:lstStyle/>
          <a:p>
            <a:pPr defTabSz="457200">
              <a:lnSpc>
                <a:spcPts val="1400"/>
              </a:lnSpc>
            </a:pPr>
            <a:r>
              <a:rPr lang="en-US" sz="1000" b="1" spc="-10">
                <a:solidFill>
                  <a:srgbClr val="D9D9D9"/>
                </a:solidFill>
                <a:latin typeface="Arial Bold"/>
                <a:ea typeface="Arial Bold"/>
                <a:cs typeface="Arial Bold"/>
                <a:sym typeface="Arial Bold"/>
              </a:rPr>
              <a:t>Pre- and post-landing avian and wildlife surveys will be conducted one week before and after the second launch to detect disturbances or displacement. Special attention will be paid to nesting birds and migratory species anticipated for the time of year the landing occurs.</a:t>
            </a:r>
          </a:p>
        </p:txBody>
      </p:sp>
      <p:sp>
        <p:nvSpPr>
          <p:cNvPr id="15" name="TextBox 15"/>
          <p:cNvSpPr txBox="1"/>
          <p:nvPr/>
        </p:nvSpPr>
        <p:spPr>
          <a:xfrm>
            <a:off x="5628119" y="1447406"/>
            <a:ext cx="2403782" cy="436017"/>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Wildlife Surveys and Timing Controls </a:t>
            </a:r>
          </a:p>
        </p:txBody>
      </p:sp>
      <p:sp>
        <p:nvSpPr>
          <p:cNvPr id="16" name="TextBox 16"/>
          <p:cNvSpPr txBox="1"/>
          <p:nvPr/>
        </p:nvSpPr>
        <p:spPr>
          <a:xfrm>
            <a:off x="5628119" y="3568097"/>
            <a:ext cx="3115832" cy="702436"/>
          </a:xfrm>
          <a:prstGeom prst="rect">
            <a:avLst/>
          </a:prstGeom>
        </p:spPr>
        <p:txBody>
          <a:bodyPr lIns="0" tIns="0" rIns="0" bIns="0" rtlCol="0" anchor="t">
            <a:spAutoFit/>
          </a:bodyPr>
          <a:lstStyle/>
          <a:p>
            <a:pPr defTabSz="457200">
              <a:lnSpc>
                <a:spcPts val="1400"/>
              </a:lnSpc>
            </a:pPr>
            <a:r>
              <a:rPr lang="en-US" sz="1000" b="1" spc="-10">
                <a:solidFill>
                  <a:srgbClr val="D9D9D9"/>
                </a:solidFill>
                <a:latin typeface="Arial Bold"/>
                <a:ea typeface="Arial Bold"/>
                <a:cs typeface="Arial Bold"/>
                <a:sym typeface="Arial Bold"/>
              </a:rPr>
              <a:t>Ground operations associated with recovery will be confined to designated access routes and cleared areas to prevent trampling or disruption of coastal vegetation and dune systems, if necessary. </a:t>
            </a:r>
          </a:p>
        </p:txBody>
      </p:sp>
      <p:sp>
        <p:nvSpPr>
          <p:cNvPr id="17" name="TextBox 17"/>
          <p:cNvSpPr txBox="1"/>
          <p:nvPr/>
        </p:nvSpPr>
        <p:spPr>
          <a:xfrm>
            <a:off x="5628119" y="3232611"/>
            <a:ext cx="2403782" cy="218008"/>
          </a:xfrm>
          <a:prstGeom prst="rect">
            <a:avLst/>
          </a:prstGeom>
        </p:spPr>
        <p:txBody>
          <a:bodyPr lIns="0" tIns="0" rIns="0" bIns="0" rtlCol="0" anchor="t">
            <a:spAutoFit/>
          </a:bodyPr>
          <a:lstStyle/>
          <a:p>
            <a:pPr defTabSz="457200">
              <a:lnSpc>
                <a:spcPts val="1650"/>
              </a:lnSpc>
            </a:pPr>
            <a:r>
              <a:rPr lang="en-US" sz="1500" b="1" spc="-15">
                <a:solidFill>
                  <a:srgbClr val="A3A8C4"/>
                </a:solidFill>
                <a:latin typeface="Arial Bold"/>
                <a:ea typeface="Arial Bold"/>
                <a:cs typeface="Arial Bold"/>
                <a:sym typeface="Arial Bold"/>
              </a:rPr>
              <a:t>Habitat Access Control</a:t>
            </a:r>
          </a:p>
        </p:txBody>
      </p:sp>
      <p:sp>
        <p:nvSpPr>
          <p:cNvPr id="18" name="TextBox 18"/>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5" name="Group 5"/>
          <p:cNvGrpSpPr/>
          <p:nvPr/>
        </p:nvGrpSpPr>
        <p:grpSpPr>
          <a:xfrm>
            <a:off x="333375" y="333375"/>
            <a:ext cx="3443288" cy="4029075"/>
            <a:chOff x="0" y="0"/>
            <a:chExt cx="813829" cy="952281"/>
          </a:xfrm>
        </p:grpSpPr>
        <p:sp>
          <p:nvSpPr>
            <p:cNvPr id="6" name="Freeform 6"/>
            <p:cNvSpPr/>
            <p:nvPr/>
          </p:nvSpPr>
          <p:spPr>
            <a:xfrm>
              <a:off x="0" y="0"/>
              <a:ext cx="813829" cy="952281"/>
            </a:xfrm>
            <a:custGeom>
              <a:avLst/>
              <a:gdLst/>
              <a:ahLst/>
              <a:cxnLst/>
              <a:rect l="l" t="t" r="r" b="b"/>
              <a:pathLst>
                <a:path w="813829" h="952281">
                  <a:moveTo>
                    <a:pt x="39347" y="0"/>
                  </a:moveTo>
                  <a:lnTo>
                    <a:pt x="774482" y="0"/>
                  </a:lnTo>
                  <a:cubicBezTo>
                    <a:pt x="796213" y="0"/>
                    <a:pt x="813829" y="17616"/>
                    <a:pt x="813829" y="39347"/>
                  </a:cubicBezTo>
                  <a:lnTo>
                    <a:pt x="813829" y="912934"/>
                  </a:lnTo>
                  <a:cubicBezTo>
                    <a:pt x="813829" y="934665"/>
                    <a:pt x="796213" y="952281"/>
                    <a:pt x="774482" y="952281"/>
                  </a:cubicBezTo>
                  <a:lnTo>
                    <a:pt x="39347" y="952281"/>
                  </a:lnTo>
                  <a:cubicBezTo>
                    <a:pt x="17616" y="952281"/>
                    <a:pt x="0" y="934665"/>
                    <a:pt x="0" y="912934"/>
                  </a:cubicBezTo>
                  <a:lnTo>
                    <a:pt x="0" y="39347"/>
                  </a:lnTo>
                  <a:cubicBezTo>
                    <a:pt x="0" y="17616"/>
                    <a:pt x="17616" y="0"/>
                    <a:pt x="39347" y="0"/>
                  </a:cubicBezTo>
                  <a:close/>
                </a:path>
              </a:pathLst>
            </a:custGeom>
            <a:blipFill>
              <a:blip r:embed="rId3"/>
              <a:stretch>
                <a:fillRect l="-3400" r="-3400"/>
              </a:stretch>
            </a:blipFill>
          </p:spPr>
          <p:txBody>
            <a:bodyPr/>
            <a:lstStyle/>
            <a:p>
              <a:pPr defTabSz="457200"/>
              <a:endParaRPr lang="en-US" sz="900">
                <a:solidFill>
                  <a:prstClr val="black"/>
                </a:solidFill>
                <a:latin typeface="Calibri"/>
              </a:endParaRPr>
            </a:p>
          </p:txBody>
        </p:sp>
      </p:grpSp>
      <p:sp>
        <p:nvSpPr>
          <p:cNvPr id="7" name="TextBox 7"/>
          <p:cNvSpPr txBox="1"/>
          <p:nvPr/>
        </p:nvSpPr>
        <p:spPr>
          <a:xfrm>
            <a:off x="4451908" y="539750"/>
            <a:ext cx="4396222" cy="4239815"/>
          </a:xfrm>
          <a:prstGeom prst="rect">
            <a:avLst/>
          </a:prstGeom>
        </p:spPr>
        <p:txBody>
          <a:bodyPr lIns="0" tIns="0" rIns="0" bIns="0" rtlCol="0" anchor="t">
            <a:spAutoFit/>
          </a:bodyPr>
          <a:lstStyle/>
          <a:p>
            <a:pPr marL="248288" lvl="1" indent="-124144" defTabSz="457200">
              <a:lnSpc>
                <a:spcPts val="1610"/>
              </a:lnSpc>
              <a:buFont typeface="Arial"/>
              <a:buChar char="•"/>
            </a:pPr>
            <a:r>
              <a:rPr lang="en-US" sz="1150" b="1" spc="-12" dirty="0">
                <a:solidFill>
                  <a:srgbClr val="D9D9D9"/>
                </a:solidFill>
                <a:latin typeface="Arial Bold"/>
                <a:ea typeface="Arial Bold"/>
                <a:cs typeface="Arial Bold"/>
                <a:sym typeface="Arial Bold"/>
              </a:rPr>
              <a:t>Local hotels, restaurants, and service providers</a:t>
            </a:r>
            <a:r>
              <a:rPr lang="en-US" sz="1150" spc="-12" dirty="0">
                <a:solidFill>
                  <a:srgbClr val="D9D9D9"/>
                </a:solidFill>
                <a:latin typeface="Arial"/>
                <a:ea typeface="Arial"/>
                <a:cs typeface="Arial"/>
                <a:sym typeface="Arial"/>
              </a:rPr>
              <a:t> indicated an </a:t>
            </a:r>
            <a:r>
              <a:rPr lang="en-US" sz="1150" b="1" spc="-12" dirty="0">
                <a:solidFill>
                  <a:srgbClr val="D9D9D9"/>
                </a:solidFill>
                <a:latin typeface="Arial Bold"/>
                <a:ea typeface="Arial Bold"/>
                <a:cs typeface="Arial Bold"/>
                <a:sym typeface="Arial Bold"/>
              </a:rPr>
              <a:t>increase in activity</a:t>
            </a:r>
            <a:r>
              <a:rPr lang="en-US" sz="1150" spc="-12" dirty="0">
                <a:solidFill>
                  <a:srgbClr val="D9D9D9"/>
                </a:solidFill>
                <a:latin typeface="Arial"/>
                <a:ea typeface="Arial"/>
                <a:cs typeface="Arial"/>
                <a:sym typeface="Arial"/>
              </a:rPr>
              <a:t> as spectators and support personnel traveled to the area to witness the landing. </a:t>
            </a:r>
          </a:p>
          <a:p>
            <a:pPr defTabSz="457200">
              <a:lnSpc>
                <a:spcPts val="700"/>
              </a:lnSpc>
            </a:pPr>
            <a:endParaRPr lang="en-US" sz="1150" spc="-12" dirty="0">
              <a:solidFill>
                <a:srgbClr val="D9D9D9"/>
              </a:solidFill>
              <a:latin typeface="Arial"/>
              <a:ea typeface="Arial"/>
              <a:cs typeface="Arial"/>
              <a:sym typeface="Arial"/>
            </a:endParaRPr>
          </a:p>
          <a:p>
            <a:pPr marL="248288" lvl="1" indent="-124144" defTabSz="457200">
              <a:lnSpc>
                <a:spcPts val="1610"/>
              </a:lnSpc>
              <a:buFont typeface="Arial"/>
              <a:buChar char="•"/>
            </a:pPr>
            <a:r>
              <a:rPr lang="en-US" sz="1150" spc="-12" dirty="0">
                <a:solidFill>
                  <a:srgbClr val="D9D9D9"/>
                </a:solidFill>
                <a:latin typeface="Arial"/>
                <a:ea typeface="Arial"/>
                <a:cs typeface="Arial"/>
                <a:sym typeface="Arial"/>
              </a:rPr>
              <a:t>The deployment of </a:t>
            </a:r>
            <a:r>
              <a:rPr lang="en-US" sz="1150" b="1" spc="-12" dirty="0">
                <a:solidFill>
                  <a:srgbClr val="D9D9D9"/>
                </a:solidFill>
                <a:latin typeface="Arial Bold"/>
                <a:ea typeface="Arial Bold"/>
                <a:cs typeface="Arial Bold"/>
                <a:sym typeface="Arial Bold"/>
              </a:rPr>
              <a:t>Starlink terminals in Bahamian schools</a:t>
            </a:r>
            <a:r>
              <a:rPr lang="en-US" sz="1150" spc="-12" dirty="0">
                <a:solidFill>
                  <a:srgbClr val="D9D9D9"/>
                </a:solidFill>
                <a:latin typeface="Arial"/>
                <a:ea typeface="Arial"/>
                <a:cs typeface="Arial"/>
                <a:sym typeface="Arial"/>
              </a:rPr>
              <a:t> directly improves </a:t>
            </a:r>
            <a:r>
              <a:rPr lang="en-US" sz="1150" b="1" spc="-12" dirty="0">
                <a:solidFill>
                  <a:srgbClr val="D9D9D9"/>
                </a:solidFill>
                <a:latin typeface="Arial Bold"/>
                <a:ea typeface="Arial Bold"/>
                <a:cs typeface="Arial Bold"/>
                <a:sym typeface="Arial Bold"/>
              </a:rPr>
              <a:t>digital infrastructure</a:t>
            </a:r>
            <a:r>
              <a:rPr lang="en-US" sz="1150" spc="-12" dirty="0">
                <a:solidFill>
                  <a:srgbClr val="D9D9D9"/>
                </a:solidFill>
                <a:latin typeface="Arial"/>
                <a:ea typeface="Arial"/>
                <a:cs typeface="Arial"/>
                <a:sym typeface="Arial"/>
              </a:rPr>
              <a:t>, which is part of SDG 9 (Industry, Innovation, and Infrastructure). United Nations Sustainable Development Goal (SDG) 9.c.1 - expanding affordable access to the internet and ICTs (information and communications technologies), particularly in least developed countries (LDCs). </a:t>
            </a:r>
          </a:p>
          <a:p>
            <a:pPr defTabSz="457200">
              <a:lnSpc>
                <a:spcPts val="700"/>
              </a:lnSpc>
            </a:pPr>
            <a:endParaRPr lang="en-US" sz="1150" spc="-12" dirty="0">
              <a:solidFill>
                <a:srgbClr val="D9D9D9"/>
              </a:solidFill>
              <a:latin typeface="Arial"/>
              <a:ea typeface="Arial"/>
              <a:cs typeface="Arial"/>
              <a:sym typeface="Arial"/>
            </a:endParaRPr>
          </a:p>
          <a:p>
            <a:pPr marL="248288" lvl="1" indent="-124144" defTabSz="457200">
              <a:lnSpc>
                <a:spcPts val="1610"/>
              </a:lnSpc>
              <a:buFont typeface="Arial"/>
              <a:buChar char="•"/>
            </a:pPr>
            <a:r>
              <a:rPr lang="en-US" sz="1150" spc="-12" dirty="0">
                <a:solidFill>
                  <a:srgbClr val="D9D9D9"/>
                </a:solidFill>
                <a:latin typeface="Arial"/>
                <a:ea typeface="Arial"/>
                <a:cs typeface="Arial"/>
                <a:sym typeface="Arial"/>
              </a:rPr>
              <a:t>In support of The Bahamas National Development Plan (Vision 2040) and the SDGs, SpaceX aims for future missions to </a:t>
            </a:r>
            <a:r>
              <a:rPr lang="en-US" sz="1150" b="1" spc="-12" dirty="0">
                <a:solidFill>
                  <a:srgbClr val="D9D9D9"/>
                </a:solidFill>
                <a:latin typeface="Arial Bold"/>
                <a:ea typeface="Arial Bold"/>
                <a:cs typeface="Arial Bold"/>
                <a:sym typeface="Arial Bold"/>
              </a:rPr>
              <a:t>expand educational partnerships, promote local capacity in environmental sciences.</a:t>
            </a:r>
            <a:r>
              <a:rPr lang="en-US" sz="1150" spc="-12" dirty="0">
                <a:solidFill>
                  <a:srgbClr val="D9D9D9"/>
                </a:solidFill>
                <a:latin typeface="Arial"/>
                <a:ea typeface="Arial"/>
                <a:cs typeface="Arial"/>
                <a:sym typeface="Arial"/>
              </a:rPr>
              <a:t> </a:t>
            </a:r>
          </a:p>
          <a:p>
            <a:pPr defTabSz="457200">
              <a:lnSpc>
                <a:spcPts val="700"/>
              </a:lnSpc>
            </a:pPr>
            <a:endParaRPr lang="en-US" sz="1150" spc="-12" dirty="0">
              <a:solidFill>
                <a:srgbClr val="D9D9D9"/>
              </a:solidFill>
              <a:latin typeface="Arial"/>
              <a:ea typeface="Arial"/>
              <a:cs typeface="Arial"/>
              <a:sym typeface="Arial"/>
            </a:endParaRPr>
          </a:p>
          <a:p>
            <a:pPr marL="248288" lvl="1" indent="-124144" defTabSz="457200">
              <a:lnSpc>
                <a:spcPts val="1610"/>
              </a:lnSpc>
              <a:buFont typeface="Arial"/>
              <a:buChar char="•"/>
            </a:pPr>
            <a:r>
              <a:rPr lang="en-US" sz="1150" spc="-12" dirty="0">
                <a:solidFill>
                  <a:srgbClr val="D9D9D9"/>
                </a:solidFill>
                <a:latin typeface="Arial"/>
                <a:ea typeface="Arial"/>
                <a:cs typeface="Arial"/>
                <a:sym typeface="Arial"/>
              </a:rPr>
              <a:t>The Project includes </a:t>
            </a:r>
            <a:r>
              <a:rPr lang="en-US" sz="1150" b="1" spc="-12" dirty="0">
                <a:solidFill>
                  <a:srgbClr val="D9D9D9"/>
                </a:solidFill>
                <a:latin typeface="Arial Bold"/>
                <a:ea typeface="Arial Bold"/>
                <a:cs typeface="Arial Bold"/>
                <a:sym typeface="Arial Bold"/>
              </a:rPr>
              <a:t>educational outreach and STEM learning</a:t>
            </a:r>
            <a:r>
              <a:rPr lang="en-US" sz="1150" spc="-12" dirty="0">
                <a:solidFill>
                  <a:srgbClr val="D9D9D9"/>
                </a:solidFill>
                <a:latin typeface="Arial"/>
                <a:ea typeface="Arial"/>
                <a:cs typeface="Arial"/>
                <a:sym typeface="Arial"/>
              </a:rPr>
              <a:t> opportunities, advancing environmental education, which is referenced in SPAW Protocol Article 13: “The Parties shall... promote education, training and public awareness.” </a:t>
            </a:r>
          </a:p>
          <a:p>
            <a:pPr defTabSz="457200">
              <a:lnSpc>
                <a:spcPts val="700"/>
              </a:lnSpc>
            </a:pPr>
            <a:endParaRPr lang="en-US" sz="1150" spc="-12" dirty="0">
              <a:solidFill>
                <a:srgbClr val="D9D9D9"/>
              </a:solidFill>
              <a:latin typeface="Arial"/>
              <a:ea typeface="Arial"/>
              <a:cs typeface="Arial"/>
              <a:sym typeface="Arial"/>
            </a:endParaRPr>
          </a:p>
          <a:p>
            <a:pPr marL="248288" lvl="1" indent="-124144" defTabSz="457200">
              <a:lnSpc>
                <a:spcPts val="1610"/>
              </a:lnSpc>
              <a:buFont typeface="Arial"/>
              <a:buChar char="•"/>
            </a:pPr>
            <a:r>
              <a:rPr lang="en-US" sz="1150" b="1" spc="-12" dirty="0">
                <a:solidFill>
                  <a:srgbClr val="D9D9D9"/>
                </a:solidFill>
                <a:latin typeface="Arial Bold"/>
                <a:ea typeface="Arial Bold"/>
                <a:cs typeface="Arial Bold"/>
                <a:sym typeface="Arial Bold"/>
              </a:rPr>
              <a:t>$1 million donation </a:t>
            </a:r>
            <a:r>
              <a:rPr lang="en-US" sz="1150" spc="-12" dirty="0">
                <a:solidFill>
                  <a:srgbClr val="D9D9D9"/>
                </a:solidFill>
                <a:latin typeface="Arial"/>
                <a:ea typeface="Arial"/>
                <a:cs typeface="Arial"/>
                <a:sym typeface="Arial"/>
              </a:rPr>
              <a:t>to the University of The Bahamas.</a:t>
            </a:r>
          </a:p>
        </p:txBody>
      </p:sp>
      <p:sp>
        <p:nvSpPr>
          <p:cNvPr id="8" name="TextBox 8"/>
          <p:cNvSpPr txBox="1"/>
          <p:nvPr/>
        </p:nvSpPr>
        <p:spPr>
          <a:xfrm>
            <a:off x="583535" y="2825204"/>
            <a:ext cx="4162425" cy="974626"/>
          </a:xfrm>
          <a:prstGeom prst="rect">
            <a:avLst/>
          </a:prstGeom>
        </p:spPr>
        <p:txBody>
          <a:bodyPr lIns="0" tIns="0" rIns="0" bIns="0" rtlCol="0" anchor="t">
            <a:spAutoFit/>
          </a:bodyPr>
          <a:lstStyle/>
          <a:p>
            <a:pPr defTabSz="457200">
              <a:lnSpc>
                <a:spcPts val="3849"/>
              </a:lnSpc>
            </a:pPr>
            <a:r>
              <a:rPr lang="en-US" sz="3499" b="1" spc="-35">
                <a:solidFill>
                  <a:srgbClr val="FFFFFF"/>
                </a:solidFill>
                <a:latin typeface="Arial Bold"/>
                <a:ea typeface="Arial Bold"/>
                <a:cs typeface="Arial Bold"/>
                <a:sym typeface="Arial Bold"/>
              </a:rPr>
              <a:t>Opportunities &amp; Project Benefits</a:t>
            </a:r>
          </a:p>
        </p:txBody>
      </p:sp>
      <p:sp>
        <p:nvSpPr>
          <p:cNvPr id="9" name="AutoShape 9"/>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10" name="TextBox 10"/>
          <p:cNvSpPr txBox="1"/>
          <p:nvPr/>
        </p:nvSpPr>
        <p:spPr>
          <a:xfrm>
            <a:off x="8753009"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26</a:t>
            </a:r>
          </a:p>
        </p:txBody>
      </p:sp>
      <p:sp>
        <p:nvSpPr>
          <p:cNvPr id="11" name="TextBox 11"/>
          <p:cNvSpPr txBox="1"/>
          <p:nvPr/>
        </p:nvSpPr>
        <p:spPr>
          <a:xfrm>
            <a:off x="333375" y="4825210"/>
            <a:ext cx="2098435" cy="116635"/>
          </a:xfrm>
          <a:prstGeom prst="rect">
            <a:avLst/>
          </a:prstGeom>
        </p:spPr>
        <p:txBody>
          <a:bodyPr lIns="0" tIns="0" rIns="0" bIns="0" rtlCol="0" anchor="t">
            <a:spAutoFit/>
          </a:bodyPr>
          <a:lstStyle/>
          <a:p>
            <a:pPr defTabSz="457200">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0D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3209925" cy="5143500"/>
            <a:chOff x="0" y="0"/>
            <a:chExt cx="758673" cy="1215678"/>
          </a:xfrm>
        </p:grpSpPr>
        <p:sp>
          <p:nvSpPr>
            <p:cNvPr id="3" name="Freeform 3"/>
            <p:cNvSpPr/>
            <p:nvPr/>
          </p:nvSpPr>
          <p:spPr>
            <a:xfrm>
              <a:off x="0" y="0"/>
              <a:ext cx="758673" cy="1215678"/>
            </a:xfrm>
            <a:custGeom>
              <a:avLst/>
              <a:gdLst/>
              <a:ahLst/>
              <a:cxnLst/>
              <a:rect l="l" t="t" r="r" b="b"/>
              <a:pathLst>
                <a:path w="758673" h="1215678">
                  <a:moveTo>
                    <a:pt x="0" y="0"/>
                  </a:moveTo>
                  <a:lnTo>
                    <a:pt x="758673" y="0"/>
                  </a:lnTo>
                  <a:lnTo>
                    <a:pt x="758673" y="1215678"/>
                  </a:lnTo>
                  <a:lnTo>
                    <a:pt x="0" y="1215678"/>
                  </a:lnTo>
                  <a:close/>
                </a:path>
              </a:pathLst>
            </a:custGeom>
            <a:solidFill>
              <a:srgbClr val="000000">
                <a:alpha val="0"/>
              </a:srgbClr>
            </a:solidFill>
            <a:ln w="12700">
              <a:solidFill>
                <a:srgbClr val="000000"/>
              </a:solidFill>
            </a:ln>
          </p:spPr>
          <p:txBody>
            <a:bodyPr/>
            <a:lstStyle/>
            <a:p>
              <a:pPr defTabSz="457200"/>
              <a:endParaRPr lang="en-US" sz="900">
                <a:solidFill>
                  <a:prstClr val="black"/>
                </a:solidFill>
                <a:latin typeface="Calibri"/>
              </a:endParaRPr>
            </a:p>
          </p:txBody>
        </p:sp>
      </p:grpSp>
      <p:sp>
        <p:nvSpPr>
          <p:cNvPr id="4" name="TextBox 4"/>
          <p:cNvSpPr txBox="1"/>
          <p:nvPr/>
        </p:nvSpPr>
        <p:spPr>
          <a:xfrm>
            <a:off x="3751886" y="1085135"/>
            <a:ext cx="4162425" cy="487313"/>
          </a:xfrm>
          <a:prstGeom prst="rect">
            <a:avLst/>
          </a:prstGeom>
        </p:spPr>
        <p:txBody>
          <a:bodyPr lIns="0" tIns="0" rIns="0" bIns="0" rtlCol="0" anchor="t">
            <a:spAutoFit/>
          </a:bodyPr>
          <a:lstStyle/>
          <a:p>
            <a:pPr defTabSz="457200">
              <a:lnSpc>
                <a:spcPts val="3849"/>
              </a:lnSpc>
            </a:pPr>
            <a:r>
              <a:rPr lang="en-US" sz="3499" b="1">
                <a:solidFill>
                  <a:srgbClr val="FFFFFF"/>
                </a:solidFill>
                <a:latin typeface="Arial Bold"/>
                <a:ea typeface="Arial Bold"/>
                <a:cs typeface="Arial Bold"/>
                <a:sym typeface="Arial Bold"/>
              </a:rPr>
              <a:t>Q&amp;A Follow Up</a:t>
            </a:r>
          </a:p>
        </p:txBody>
      </p:sp>
      <p:sp>
        <p:nvSpPr>
          <p:cNvPr id="5" name="TextBox 5"/>
          <p:cNvSpPr txBox="1"/>
          <p:nvPr/>
        </p:nvSpPr>
        <p:spPr>
          <a:xfrm>
            <a:off x="3768441" y="4156218"/>
            <a:ext cx="4264438" cy="293029"/>
          </a:xfrm>
          <a:prstGeom prst="rect">
            <a:avLst/>
          </a:prstGeom>
        </p:spPr>
        <p:txBody>
          <a:bodyPr lIns="0" tIns="0" rIns="0" bIns="0" rtlCol="0" anchor="t">
            <a:spAutoFit/>
          </a:bodyPr>
          <a:lstStyle/>
          <a:p>
            <a:pPr defTabSz="457200">
              <a:lnSpc>
                <a:spcPts val="2520"/>
              </a:lnSpc>
            </a:pPr>
            <a:r>
              <a:rPr lang="en-US" b="1" u="sng" spc="-18" dirty="0">
                <a:solidFill>
                  <a:prstClr val="white"/>
                </a:solidFill>
                <a:latin typeface="Arial Bold"/>
                <a:ea typeface="Arial Bold"/>
                <a:cs typeface="Arial Bold"/>
                <a:sym typeface="Arial Bold"/>
                <a:hlinkClick r:id="rId3" tooltip="https://bahamasfalcon9.com">
                  <a:extLst>
                    <a:ext uri="{A12FA001-AC4F-418D-AE19-62706E023703}">
                      <ahyp:hlinkClr xmlns:ahyp="http://schemas.microsoft.com/office/drawing/2018/hyperlinkcolor" val="tx"/>
                    </a:ext>
                  </a:extLst>
                </a:hlinkClick>
              </a:rPr>
              <a:t>https://bahamasfalcon9.com/ </a:t>
            </a:r>
          </a:p>
        </p:txBody>
      </p:sp>
      <p:sp>
        <p:nvSpPr>
          <p:cNvPr id="6" name="TextBox 6"/>
          <p:cNvSpPr txBox="1"/>
          <p:nvPr/>
        </p:nvSpPr>
        <p:spPr>
          <a:xfrm>
            <a:off x="3768441" y="1704975"/>
            <a:ext cx="5214938" cy="245773"/>
          </a:xfrm>
          <a:prstGeom prst="rect">
            <a:avLst/>
          </a:prstGeom>
        </p:spPr>
        <p:txBody>
          <a:bodyPr lIns="0" tIns="0" rIns="0" bIns="0" rtlCol="0" anchor="t">
            <a:spAutoFit/>
          </a:bodyPr>
          <a:lstStyle/>
          <a:p>
            <a:pPr defTabSz="457200">
              <a:lnSpc>
                <a:spcPts val="2100"/>
              </a:lnSpc>
            </a:pPr>
            <a:r>
              <a:rPr lang="en-US" sz="1500" b="1" spc="-15">
                <a:solidFill>
                  <a:srgbClr val="D9D9D9"/>
                </a:solidFill>
                <a:latin typeface="Arial Bold"/>
                <a:ea typeface="Arial Bold"/>
                <a:cs typeface="Arial Bold"/>
                <a:sym typeface="Arial Bold"/>
              </a:rPr>
              <a:t>Questions and comments may be submitted by email to:</a:t>
            </a:r>
          </a:p>
        </p:txBody>
      </p:sp>
      <p:sp>
        <p:nvSpPr>
          <p:cNvPr id="7" name="TextBox 7"/>
          <p:cNvSpPr txBox="1"/>
          <p:nvPr/>
        </p:nvSpPr>
        <p:spPr>
          <a:xfrm>
            <a:off x="3751886" y="2019300"/>
            <a:ext cx="5214938" cy="1053686"/>
          </a:xfrm>
          <a:prstGeom prst="rect">
            <a:avLst/>
          </a:prstGeom>
        </p:spPr>
        <p:txBody>
          <a:bodyPr lIns="0" tIns="0" rIns="0" bIns="0" rtlCol="0" anchor="t">
            <a:spAutoFit/>
          </a:bodyPr>
          <a:lstStyle/>
          <a:p>
            <a:pPr marL="323850" lvl="1" indent="-161925" defTabSz="457200">
              <a:lnSpc>
                <a:spcPts val="2100"/>
              </a:lnSpc>
              <a:buFont typeface="Arial"/>
              <a:buChar char="•"/>
            </a:pPr>
            <a:r>
              <a:rPr lang="en-US" sz="1500" u="sng" spc="-15" dirty="0" err="1">
                <a:solidFill>
                  <a:prstClr val="white"/>
                </a:solidFill>
                <a:latin typeface="Arial"/>
                <a:ea typeface="Arial"/>
                <a:cs typeface="Arial"/>
                <a:sym typeface="Arial"/>
                <a:hlinkClick r:id="rId4" tooltip="mailto:information@depp.gov.bs">
                  <a:extLst>
                    <a:ext uri="{A12FA001-AC4F-418D-AE19-62706E023703}">
                      <ahyp:hlinkClr xmlns:ahyp="http://schemas.microsoft.com/office/drawing/2018/hyperlinkcolor" val="tx"/>
                    </a:ext>
                  </a:extLst>
                </a:hlinkClick>
              </a:rPr>
              <a:t>information@depp.gov.bs</a:t>
            </a:r>
            <a:endParaRPr lang="en-US" sz="1500" u="sng" spc="-15" dirty="0">
              <a:solidFill>
                <a:prstClr val="white"/>
              </a:solidFill>
              <a:latin typeface="Arial"/>
              <a:ea typeface="Arial"/>
              <a:cs typeface="Arial"/>
              <a:sym typeface="Arial"/>
              <a:hlinkClick r:id="rId4" tooltip="mailto:information@depp.gov.bs">
                <a:extLst>
                  <a:ext uri="{A12FA001-AC4F-418D-AE19-62706E023703}">
                    <ahyp:hlinkClr xmlns:ahyp="http://schemas.microsoft.com/office/drawing/2018/hyperlinkcolor" val="tx"/>
                  </a:ext>
                </a:extLst>
              </a:hlinkClick>
            </a:endParaRPr>
          </a:p>
          <a:p>
            <a:pPr marL="323850" lvl="1" indent="-161925" defTabSz="457200">
              <a:lnSpc>
                <a:spcPts val="2100"/>
              </a:lnSpc>
              <a:buFont typeface="Arial"/>
              <a:buChar char="•"/>
            </a:pPr>
            <a:r>
              <a:rPr lang="en-US" sz="1500" u="sng" spc="-15" dirty="0">
                <a:solidFill>
                  <a:prstClr val="white"/>
                </a:solidFill>
                <a:latin typeface="Arial"/>
                <a:ea typeface="Arial"/>
                <a:cs typeface="Arial"/>
                <a:sym typeface="Arial"/>
                <a:hlinkClick r:id="rId5" tooltip="mailto:publicconsultations@bebron.com">
                  <a:extLst>
                    <a:ext uri="{A12FA001-AC4F-418D-AE19-62706E023703}">
                      <ahyp:hlinkClr xmlns:ahyp="http://schemas.microsoft.com/office/drawing/2018/hyperlinkcolor" val="tx"/>
                    </a:ext>
                  </a:extLst>
                </a:hlinkClick>
              </a:rPr>
              <a:t>exumaragged@depp.gov.bs</a:t>
            </a:r>
          </a:p>
          <a:p>
            <a:pPr marL="323850" lvl="1" indent="-161925" defTabSz="457200">
              <a:lnSpc>
                <a:spcPts val="2100"/>
              </a:lnSpc>
              <a:buFont typeface="Arial"/>
              <a:buChar char="•"/>
            </a:pPr>
            <a:r>
              <a:rPr lang="en-US" sz="1500" u="sng" spc="-15" dirty="0">
                <a:solidFill>
                  <a:prstClr val="white"/>
                </a:solidFill>
                <a:latin typeface="Arial"/>
                <a:ea typeface="Arial"/>
                <a:cs typeface="Arial"/>
                <a:sym typeface="Arial"/>
                <a:hlinkClick r:id="rId5" tooltip="mailto:publicconsultations@bebron.com">
                  <a:extLst>
                    <a:ext uri="{A12FA001-AC4F-418D-AE19-62706E023703}">
                      <ahyp:hlinkClr xmlns:ahyp="http://schemas.microsoft.com/office/drawing/2018/hyperlinkcolor" val="tx"/>
                    </a:ext>
                  </a:extLst>
                </a:hlinkClick>
              </a:rPr>
              <a:t>recovery@spacex.com</a:t>
            </a:r>
          </a:p>
          <a:p>
            <a:pPr marL="323850" lvl="1" indent="-161925" defTabSz="457200">
              <a:lnSpc>
                <a:spcPts val="2100"/>
              </a:lnSpc>
              <a:buFont typeface="Arial"/>
              <a:buChar char="•"/>
            </a:pPr>
            <a:r>
              <a:rPr lang="en-US" sz="1500" u="sng" spc="-15" dirty="0">
                <a:solidFill>
                  <a:prstClr val="white"/>
                </a:solidFill>
                <a:latin typeface="Arial"/>
                <a:ea typeface="Arial"/>
                <a:cs typeface="Arial"/>
                <a:sym typeface="Arial"/>
                <a:hlinkClick r:id="rId5" tooltip="mailto:publicconsultations@bebron.com">
                  <a:extLst>
                    <a:ext uri="{A12FA001-AC4F-418D-AE19-62706E023703}">
                      <ahyp:hlinkClr xmlns:ahyp="http://schemas.microsoft.com/office/drawing/2018/hyperlinkcolor" val="tx"/>
                    </a:ext>
                  </a:extLst>
                </a:hlinkClick>
              </a:rPr>
              <a:t>publicconsultations@bebron.com</a:t>
            </a:r>
            <a:r>
              <a:rPr lang="en-US" sz="1500" spc="-15" dirty="0">
                <a:solidFill>
                  <a:prstClr val="white"/>
                </a:solidFill>
                <a:latin typeface="Arial"/>
                <a:ea typeface="Arial"/>
                <a:cs typeface="Arial"/>
                <a:sym typeface="Arial"/>
              </a:rPr>
              <a:t> </a:t>
            </a:r>
          </a:p>
        </p:txBody>
      </p:sp>
      <p:grpSp>
        <p:nvGrpSpPr>
          <p:cNvPr id="8" name="Group 8"/>
          <p:cNvGrpSpPr/>
          <p:nvPr/>
        </p:nvGrpSpPr>
        <p:grpSpPr>
          <a:xfrm>
            <a:off x="0" y="0"/>
            <a:ext cx="3209925" cy="5143500"/>
            <a:chOff x="0" y="0"/>
            <a:chExt cx="1690825" cy="2709333"/>
          </a:xfrm>
        </p:grpSpPr>
        <p:sp>
          <p:nvSpPr>
            <p:cNvPr id="9" name="Freeform 9"/>
            <p:cNvSpPr/>
            <p:nvPr/>
          </p:nvSpPr>
          <p:spPr>
            <a:xfrm>
              <a:off x="0" y="0"/>
              <a:ext cx="1690825" cy="2709333"/>
            </a:xfrm>
            <a:custGeom>
              <a:avLst/>
              <a:gdLst/>
              <a:ahLst/>
              <a:cxnLst/>
              <a:rect l="l" t="t" r="r" b="b"/>
              <a:pathLst>
                <a:path w="1690825" h="2709333">
                  <a:moveTo>
                    <a:pt x="0" y="0"/>
                  </a:moveTo>
                  <a:lnTo>
                    <a:pt x="1690825" y="0"/>
                  </a:lnTo>
                  <a:lnTo>
                    <a:pt x="1690825"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10" name="TextBox 10"/>
            <p:cNvSpPr txBox="1"/>
            <p:nvPr/>
          </p:nvSpPr>
          <p:spPr>
            <a:xfrm>
              <a:off x="0" y="-47625"/>
              <a:ext cx="1690825"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11" name="TextBox 11"/>
          <p:cNvSpPr txBox="1"/>
          <p:nvPr/>
        </p:nvSpPr>
        <p:spPr>
          <a:xfrm>
            <a:off x="3751886" y="3934575"/>
            <a:ext cx="4684113" cy="256480"/>
          </a:xfrm>
          <a:prstGeom prst="rect">
            <a:avLst/>
          </a:prstGeom>
        </p:spPr>
        <p:txBody>
          <a:bodyPr lIns="0" tIns="0" rIns="0" bIns="0" rtlCol="0" anchor="t">
            <a:spAutoFit/>
          </a:bodyPr>
          <a:lstStyle/>
          <a:p>
            <a:pPr defTabSz="457200">
              <a:lnSpc>
                <a:spcPts val="1980"/>
              </a:lnSpc>
            </a:pPr>
            <a:r>
              <a:rPr lang="en-US" b="1" spc="-18">
                <a:solidFill>
                  <a:srgbClr val="A3A8C4"/>
                </a:solidFill>
                <a:latin typeface="Arial Bold"/>
                <a:ea typeface="Arial Bold"/>
                <a:cs typeface="Arial Bold"/>
                <a:sym typeface="Arial Bold"/>
              </a:rPr>
              <a:t>The EIA is available for review online at:</a:t>
            </a:r>
          </a:p>
        </p:txBody>
      </p:sp>
      <p:sp>
        <p:nvSpPr>
          <p:cNvPr id="12" name="TextBox 12"/>
          <p:cNvSpPr txBox="1"/>
          <p:nvPr/>
        </p:nvSpPr>
        <p:spPr>
          <a:xfrm>
            <a:off x="3768441" y="3133725"/>
            <a:ext cx="5214938" cy="245773"/>
          </a:xfrm>
          <a:prstGeom prst="rect">
            <a:avLst/>
          </a:prstGeom>
        </p:spPr>
        <p:txBody>
          <a:bodyPr lIns="0" tIns="0" rIns="0" bIns="0" rtlCol="0" anchor="t">
            <a:spAutoFit/>
          </a:bodyPr>
          <a:lstStyle/>
          <a:p>
            <a:pPr defTabSz="457200">
              <a:lnSpc>
                <a:spcPts val="2100"/>
              </a:lnSpc>
            </a:pPr>
            <a:r>
              <a:rPr lang="en-US" sz="1500" b="1" i="1" spc="-15">
                <a:solidFill>
                  <a:srgbClr val="D9D9D9"/>
                </a:solidFill>
                <a:latin typeface="Arial Bold Italics"/>
                <a:ea typeface="Arial Bold Italics"/>
                <a:cs typeface="Arial Bold Italics"/>
                <a:sym typeface="Arial Bold Italics"/>
              </a:rPr>
              <a:t>Please add “Bahamas Falcon 9” in the email subject.</a:t>
            </a:r>
          </a:p>
        </p:txBody>
      </p:sp>
      <p:sp>
        <p:nvSpPr>
          <p:cNvPr id="13" name="TextBox 13"/>
          <p:cNvSpPr txBox="1"/>
          <p:nvPr/>
        </p:nvSpPr>
        <p:spPr>
          <a:xfrm>
            <a:off x="8757772"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1A86-F34D-3FDF-78F6-084B26F13E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D0C07A-663E-F5A4-A75E-6918AB55D60C}"/>
              </a:ext>
            </a:extLst>
          </p:cNvPr>
          <p:cNvSpPr>
            <a:spLocks noGrp="1"/>
          </p:cNvSpPr>
          <p:nvPr>
            <p:ph type="sldNum" sz="quarter" idx="4294967295"/>
          </p:nvPr>
        </p:nvSpPr>
        <p:spPr>
          <a:xfrm>
            <a:off x="0" y="0"/>
            <a:ext cx="0" cy="0"/>
          </a:xfrm>
        </p:spPr>
        <p:txBody>
          <a:bodyPr/>
          <a:lstStyle/>
          <a:p>
            <a:fld id="{DAC1B262-4680-48C7-9842-17465D32E6A9}" type="slidenum">
              <a:rPr lang="en-US" smtClean="0"/>
              <a:t>28</a:t>
            </a:fld>
            <a:endParaRPr lang="en-US"/>
          </a:p>
        </p:txBody>
      </p:sp>
      <p:sp>
        <p:nvSpPr>
          <p:cNvPr id="5" name="TextBox 4">
            <a:extLst>
              <a:ext uri="{FF2B5EF4-FFF2-40B4-BE49-F238E27FC236}">
                <a16:creationId xmlns:a16="http://schemas.microsoft.com/office/drawing/2014/main" id="{EA995D28-D82C-763E-1891-0D048B8FBE1A}"/>
              </a:ext>
            </a:extLst>
          </p:cNvPr>
          <p:cNvSpPr txBox="1"/>
          <p:nvPr/>
        </p:nvSpPr>
        <p:spPr>
          <a:xfrm>
            <a:off x="354724" y="1176100"/>
            <a:ext cx="8160626" cy="1061829"/>
          </a:xfrm>
          <a:prstGeom prst="rect">
            <a:avLst/>
          </a:prstGeom>
          <a:noFill/>
        </p:spPr>
        <p:txBody>
          <a:bodyPr wrap="square" rtlCol="0">
            <a:spAutoFit/>
          </a:bodyPr>
          <a:lstStyle/>
          <a:p>
            <a:pPr algn="ctr"/>
            <a:r>
              <a:rPr lang="en-US" sz="2100">
                <a:latin typeface="D-DIN" panose="020B0504030202030204"/>
              </a:rPr>
              <a:t>Comments received up to </a:t>
            </a:r>
            <a:r>
              <a:rPr lang="en-US" sz="2100">
                <a:latin typeface="D-DIN" panose="020B0504030202030204"/>
                <a:ea typeface="Calibri" panose="020F0502020204030204" pitchFamily="34" charset="0"/>
              </a:rPr>
              <a:t>21 business days after today will be responded to and included in the Public Consultation Report which will be submitted to DEPP. </a:t>
            </a:r>
            <a:endParaRPr lang="en-US" sz="2100">
              <a:latin typeface="D-DIN" panose="020B0504030202030204"/>
            </a:endParaRPr>
          </a:p>
        </p:txBody>
      </p:sp>
      <p:sp>
        <p:nvSpPr>
          <p:cNvPr id="9" name="Date Placeholder 3">
            <a:extLst>
              <a:ext uri="{FF2B5EF4-FFF2-40B4-BE49-F238E27FC236}">
                <a16:creationId xmlns:a16="http://schemas.microsoft.com/office/drawing/2014/main" id="{29367765-11CE-1F17-828C-7944259FD5A2}"/>
              </a:ext>
            </a:extLst>
          </p:cNvPr>
          <p:cNvSpPr txBox="1">
            <a:spLocks/>
          </p:cNvSpPr>
          <p:nvPr/>
        </p:nvSpPr>
        <p:spPr>
          <a:xfrm>
            <a:off x="439505" y="118021"/>
            <a:ext cx="7905450" cy="866931"/>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spc="113">
                <a:solidFill>
                  <a:schemeClr val="bg1"/>
                </a:solidFill>
                <a:latin typeface="D-DIN" panose="020B0504030202030204" pitchFamily="34" charset="77"/>
              </a:rPr>
              <a:t>QUESTION &amp; ANSWER SESSION</a:t>
            </a:r>
          </a:p>
        </p:txBody>
      </p:sp>
      <p:sp>
        <p:nvSpPr>
          <p:cNvPr id="4" name="Content Placeholder 2">
            <a:extLst>
              <a:ext uri="{FF2B5EF4-FFF2-40B4-BE49-F238E27FC236}">
                <a16:creationId xmlns:a16="http://schemas.microsoft.com/office/drawing/2014/main" id="{3FD98632-ED55-ED78-1B96-792ECCDE91A8}"/>
              </a:ext>
            </a:extLst>
          </p:cNvPr>
          <p:cNvSpPr txBox="1">
            <a:spLocks/>
          </p:cNvSpPr>
          <p:nvPr/>
        </p:nvSpPr>
        <p:spPr>
          <a:xfrm>
            <a:off x="260954" y="843455"/>
            <a:ext cx="8450317" cy="2973171"/>
          </a:xfrm>
          <a:prstGeom prst="rect">
            <a:avLst/>
          </a:prstGeom>
          <a:noFill/>
        </p:spPr>
        <p:txBody>
          <a:bodyPr lIns="91440" tIns="45720" rIns="91440" bIns="45720" anchor="t">
            <a:normAutofit fontScale="85000" lnSpcReduction="10000"/>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000">
                <a:latin typeface="D-DIN"/>
              </a:rPr>
              <a:t>If you have a question, please raise your hand and wait to be called on</a:t>
            </a:r>
          </a:p>
          <a:p>
            <a:pPr>
              <a:defRPr/>
            </a:pPr>
            <a:r>
              <a:rPr lang="en-US" sz="3000">
                <a:latin typeface="D-DIN"/>
              </a:rPr>
              <a:t>When asking your question, please proceed to the microphone and state and spell your first and last name</a:t>
            </a:r>
          </a:p>
          <a:p>
            <a:pPr>
              <a:defRPr/>
            </a:pPr>
            <a:r>
              <a:rPr lang="en-US" sz="3000">
                <a:latin typeface="D-DIN"/>
              </a:rPr>
              <a:t>Please indicate if you represent an agency or organization </a:t>
            </a:r>
          </a:p>
          <a:p>
            <a:pPr>
              <a:defRPr/>
            </a:pPr>
            <a:r>
              <a:rPr lang="en-US" sz="3000">
                <a:latin typeface="D-DIN"/>
              </a:rPr>
              <a:t>For Zoom participants, if you have a clarifying question, type it into the Q&amp;A box at the bottom of the Zoom screen</a:t>
            </a:r>
          </a:p>
          <a:p>
            <a:pPr marL="342900" lvl="1" indent="0">
              <a:buFont typeface="Arial" panose="020B0604020202020204" pitchFamily="34" charset="0"/>
              <a:buNone/>
              <a:defRPr/>
            </a:pPr>
            <a:endParaRPr lang="en-US" sz="5400">
              <a:latin typeface="D-DIN"/>
            </a:endParaRPr>
          </a:p>
          <a:p>
            <a:pPr marL="342900" lvl="1" indent="0">
              <a:buFont typeface="Arial" panose="020B0604020202020204" pitchFamily="34" charset="0"/>
              <a:buNone/>
              <a:defRPr/>
            </a:pPr>
            <a:endParaRPr lang="en-US" sz="5400">
              <a:latin typeface="D-DIN"/>
            </a:endParaRPr>
          </a:p>
          <a:p>
            <a:pPr marL="342900" lvl="1" indent="0">
              <a:buFont typeface="Arial" panose="020B0604020202020204" pitchFamily="34" charset="0"/>
              <a:buNone/>
              <a:defRPr/>
            </a:pPr>
            <a:endParaRPr lang="en-US" sz="5400">
              <a:latin typeface="D-DIN"/>
            </a:endParaRPr>
          </a:p>
          <a:p>
            <a:pPr marL="518795" lvl="1">
              <a:defRPr/>
            </a:pPr>
            <a:endParaRPr lang="en-US" sz="5400">
              <a:latin typeface="D-DIN"/>
            </a:endParaRPr>
          </a:p>
          <a:p>
            <a:pPr>
              <a:defRPr/>
            </a:pPr>
            <a:endParaRPr lang="en-US" sz="9600">
              <a:latin typeface="D-DIN"/>
            </a:endParaRPr>
          </a:p>
          <a:p>
            <a:endParaRPr lang="en-US">
              <a:latin typeface="Century Gothic" panose="020B0502020202020204" pitchFamily="34" charset="0"/>
            </a:endParaRPr>
          </a:p>
        </p:txBody>
      </p:sp>
      <p:sp>
        <p:nvSpPr>
          <p:cNvPr id="7" name="TextBox 6">
            <a:extLst>
              <a:ext uri="{FF2B5EF4-FFF2-40B4-BE49-F238E27FC236}">
                <a16:creationId xmlns:a16="http://schemas.microsoft.com/office/drawing/2014/main" id="{9944365F-BEE6-9901-271D-4AB257B0767F}"/>
              </a:ext>
            </a:extLst>
          </p:cNvPr>
          <p:cNvSpPr txBox="1"/>
          <p:nvPr/>
        </p:nvSpPr>
        <p:spPr>
          <a:xfrm>
            <a:off x="4253947" y="3943546"/>
            <a:ext cx="4595854" cy="992118"/>
          </a:xfrm>
          <a:prstGeom prst="rect">
            <a:avLst/>
          </a:prstGeom>
          <a:solidFill>
            <a:schemeClr val="bg1"/>
          </a:solidFill>
        </p:spPr>
        <p:txBody>
          <a:bodyPr wrap="square" rtlCol="0">
            <a:spAutoFit/>
          </a:bodyPr>
          <a:lstStyle/>
          <a:p>
            <a:endParaRPr lang="en-US" err="1"/>
          </a:p>
        </p:txBody>
      </p:sp>
      <p:pic>
        <p:nvPicPr>
          <p:cNvPr id="8" name="Picture 2">
            <a:extLst>
              <a:ext uri="{FF2B5EF4-FFF2-40B4-BE49-F238E27FC236}">
                <a16:creationId xmlns:a16="http://schemas.microsoft.com/office/drawing/2014/main" id="{D33D4DC9-2BCE-B458-74E5-475337DAC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780" y="4029907"/>
            <a:ext cx="3957215" cy="802691"/>
          </a:xfrm>
          <a:prstGeom prst="rect">
            <a:avLst/>
          </a:prstGeom>
          <a:solidFill>
            <a:schemeClr val="bg1"/>
          </a:solidFill>
        </p:spPr>
      </p:pic>
      <p:sp>
        <p:nvSpPr>
          <p:cNvPr id="11" name="Oval 10">
            <a:extLst>
              <a:ext uri="{FF2B5EF4-FFF2-40B4-BE49-F238E27FC236}">
                <a16:creationId xmlns:a16="http://schemas.microsoft.com/office/drawing/2014/main" id="{87EF1A2A-2D8C-B0C1-ED20-E34DA8EDA350}"/>
              </a:ext>
            </a:extLst>
          </p:cNvPr>
          <p:cNvSpPr/>
          <p:nvPr/>
        </p:nvSpPr>
        <p:spPr>
          <a:xfrm>
            <a:off x="6977076" y="4010490"/>
            <a:ext cx="919976" cy="841527"/>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eaLnBrk="0" fontAlgn="base" hangingPunct="0">
              <a:spcBef>
                <a:spcPct val="0"/>
              </a:spcBef>
              <a:spcAft>
                <a:spcPct val="0"/>
              </a:spcAft>
              <a:defRPr sz="1400" kern="1200">
                <a:solidFill>
                  <a:schemeClr val="lt1"/>
                </a:solidFill>
                <a:latin typeface="+mn-lt"/>
                <a:ea typeface="+mn-ea"/>
                <a:cs typeface="+mn-cs"/>
              </a:defRPr>
            </a:lvl1pPr>
            <a:lvl2pPr marL="457200" algn="r" rtl="0" eaLnBrk="0" fontAlgn="base" hangingPunct="0">
              <a:spcBef>
                <a:spcPct val="0"/>
              </a:spcBef>
              <a:spcAft>
                <a:spcPct val="0"/>
              </a:spcAft>
              <a:defRPr sz="1400" kern="1200">
                <a:solidFill>
                  <a:schemeClr val="lt1"/>
                </a:solidFill>
                <a:latin typeface="+mn-lt"/>
                <a:ea typeface="+mn-ea"/>
                <a:cs typeface="+mn-cs"/>
              </a:defRPr>
            </a:lvl2pPr>
            <a:lvl3pPr marL="914400" algn="r" rtl="0" eaLnBrk="0" fontAlgn="base" hangingPunct="0">
              <a:spcBef>
                <a:spcPct val="0"/>
              </a:spcBef>
              <a:spcAft>
                <a:spcPct val="0"/>
              </a:spcAft>
              <a:defRPr sz="1400" kern="1200">
                <a:solidFill>
                  <a:schemeClr val="lt1"/>
                </a:solidFill>
                <a:latin typeface="+mn-lt"/>
                <a:ea typeface="+mn-ea"/>
                <a:cs typeface="+mn-cs"/>
              </a:defRPr>
            </a:lvl3pPr>
            <a:lvl4pPr marL="1371600" algn="r" rtl="0" eaLnBrk="0" fontAlgn="base" hangingPunct="0">
              <a:spcBef>
                <a:spcPct val="0"/>
              </a:spcBef>
              <a:spcAft>
                <a:spcPct val="0"/>
              </a:spcAft>
              <a:defRPr sz="1400" kern="1200">
                <a:solidFill>
                  <a:schemeClr val="lt1"/>
                </a:solidFill>
                <a:latin typeface="+mn-lt"/>
                <a:ea typeface="+mn-ea"/>
                <a:cs typeface="+mn-cs"/>
              </a:defRPr>
            </a:lvl4pPr>
            <a:lvl5pPr marL="1828800" algn="r" rtl="0" eaLnBrk="0" fontAlgn="base" hangingPunct="0">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defTabSz="342900">
              <a:defRPr/>
            </a:pPr>
            <a:endParaRPr lang="en-US" sz="1050">
              <a:solidFill>
                <a:prstClr val="white"/>
              </a:solidFill>
              <a:latin typeface="Calibri" panose="020F0502020204030204"/>
            </a:endParaRPr>
          </a:p>
        </p:txBody>
      </p:sp>
      <p:sp>
        <p:nvSpPr>
          <p:cNvPr id="6" name="TextBox 10">
            <a:extLst>
              <a:ext uri="{FF2B5EF4-FFF2-40B4-BE49-F238E27FC236}">
                <a16:creationId xmlns:a16="http://schemas.microsoft.com/office/drawing/2014/main" id="{7BC05AFE-8D18-6380-06A7-0BAA24F8C362}"/>
              </a:ext>
            </a:extLst>
          </p:cNvPr>
          <p:cNvSpPr txBox="1"/>
          <p:nvPr/>
        </p:nvSpPr>
        <p:spPr>
          <a:xfrm>
            <a:off x="8849801" y="4993002"/>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28</a:t>
            </a:r>
          </a:p>
        </p:txBody>
      </p:sp>
    </p:spTree>
    <p:extLst>
      <p:ext uri="{BB962C8B-B14F-4D97-AF65-F5344CB8AC3E}">
        <p14:creationId xmlns:p14="http://schemas.microsoft.com/office/powerpoint/2010/main" val="3604196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2105916" y="1228138"/>
            <a:ext cx="5448928" cy="2400209"/>
          </a:xfrm>
          <a:prstGeom prst="rect">
            <a:avLst/>
          </a:prstGeom>
        </p:spPr>
        <p:txBody>
          <a:bodyPr lIns="0" tIns="0" rIns="0" bIns="0" rtlCol="0" anchor="t">
            <a:spAutoFit/>
          </a:bodyPr>
          <a:lstStyle/>
          <a:p>
            <a:pPr defTabSz="457200">
              <a:lnSpc>
                <a:spcPts val="2100"/>
              </a:lnSpc>
            </a:pPr>
            <a:r>
              <a:rPr lang="en-US" sz="1500" spc="-15">
                <a:solidFill>
                  <a:srgbClr val="FFFFFF"/>
                </a:solidFill>
                <a:latin typeface="Arial"/>
                <a:ea typeface="Arial"/>
                <a:cs typeface="Arial"/>
                <a:sym typeface="Arial"/>
              </a:rPr>
              <a:t>Comments received up to 21 business days after today will be responded to and included in the Public Consultation Report which will be submitted to DEPP. </a:t>
            </a:r>
          </a:p>
          <a:p>
            <a:pPr defTabSz="457200">
              <a:lnSpc>
                <a:spcPts val="2100"/>
              </a:lnSpc>
            </a:pPr>
            <a:endParaRPr lang="en-US" sz="1500" spc="-15">
              <a:solidFill>
                <a:srgbClr val="FFFFFF"/>
              </a:solidFill>
              <a:latin typeface="Arial"/>
              <a:ea typeface="Arial"/>
              <a:cs typeface="Arial"/>
              <a:sym typeface="Arial"/>
            </a:endParaRPr>
          </a:p>
          <a:p>
            <a:pPr marL="323850" lvl="1" indent="-161925" defTabSz="457200">
              <a:lnSpc>
                <a:spcPts val="2100"/>
              </a:lnSpc>
              <a:buFont typeface="Arial"/>
              <a:buChar char="•"/>
            </a:pPr>
            <a:r>
              <a:rPr lang="en-US" sz="1500" spc="-15">
                <a:solidFill>
                  <a:srgbClr val="FFFFFF"/>
                </a:solidFill>
                <a:latin typeface="Arial"/>
                <a:ea typeface="Arial"/>
                <a:cs typeface="Arial"/>
                <a:sym typeface="Arial"/>
              </a:rPr>
              <a:t>Physical comments brought to the DEPP office must be submitted by </a:t>
            </a:r>
            <a:r>
              <a:rPr lang="en-US" sz="1500" b="1" spc="-15">
                <a:solidFill>
                  <a:srgbClr val="FFFFFF"/>
                </a:solidFill>
                <a:latin typeface="Arial Bold"/>
                <a:ea typeface="Arial Bold"/>
                <a:cs typeface="Arial Bold"/>
                <a:sym typeface="Arial Bold"/>
              </a:rPr>
              <a:t>5:00 PM on Monday, November 10th, 2025. </a:t>
            </a:r>
          </a:p>
          <a:p>
            <a:pPr defTabSz="457200">
              <a:lnSpc>
                <a:spcPts val="2100"/>
              </a:lnSpc>
            </a:pPr>
            <a:endParaRPr lang="en-US" sz="1500" b="1" spc="-15">
              <a:solidFill>
                <a:srgbClr val="FFFFFF"/>
              </a:solidFill>
              <a:latin typeface="Arial Bold"/>
              <a:ea typeface="Arial Bold"/>
              <a:cs typeface="Arial Bold"/>
              <a:sym typeface="Arial Bold"/>
            </a:endParaRPr>
          </a:p>
          <a:p>
            <a:pPr marL="323850" lvl="1" indent="-161925" defTabSz="457200">
              <a:lnSpc>
                <a:spcPts val="2100"/>
              </a:lnSpc>
              <a:buFont typeface="Arial"/>
              <a:buChar char="•"/>
            </a:pPr>
            <a:r>
              <a:rPr lang="en-US" sz="1500" spc="-15">
                <a:solidFill>
                  <a:srgbClr val="FFFFFF"/>
                </a:solidFill>
                <a:latin typeface="Arial"/>
                <a:ea typeface="Arial"/>
                <a:cs typeface="Arial"/>
                <a:sym typeface="Arial"/>
              </a:rPr>
              <a:t>Electronic comments must be time-stamped </a:t>
            </a:r>
            <a:r>
              <a:rPr lang="en-US" sz="1500" b="1" spc="-15">
                <a:solidFill>
                  <a:srgbClr val="FFFFFF"/>
                </a:solidFill>
                <a:latin typeface="Arial Bold"/>
                <a:ea typeface="Arial Bold"/>
                <a:cs typeface="Arial Bold"/>
                <a:sym typeface="Arial Bold"/>
              </a:rPr>
              <a:t>no later than 11:59 PM on Monday, November 10th, 2025.</a:t>
            </a:r>
          </a:p>
        </p:txBody>
      </p:sp>
      <p:sp>
        <p:nvSpPr>
          <p:cNvPr id="6" name="AutoShape 6"/>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7" name="Freeform 7"/>
          <p:cNvSpPr/>
          <p:nvPr/>
        </p:nvSpPr>
        <p:spPr>
          <a:xfrm>
            <a:off x="6824278" y="3628438"/>
            <a:ext cx="1939094" cy="898257"/>
          </a:xfrm>
          <a:custGeom>
            <a:avLst/>
            <a:gdLst/>
            <a:ahLst/>
            <a:cxnLst/>
            <a:rect l="l" t="t" r="r" b="b"/>
            <a:pathLst>
              <a:path w="3878188" h="1796514">
                <a:moveTo>
                  <a:pt x="0" y="0"/>
                </a:moveTo>
                <a:lnTo>
                  <a:pt x="3878188" y="0"/>
                </a:lnTo>
                <a:lnTo>
                  <a:pt x="3878188" y="1796513"/>
                </a:lnTo>
                <a:lnTo>
                  <a:pt x="0" y="1796513"/>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8" name="TextBox 8"/>
          <p:cNvSpPr txBox="1"/>
          <p:nvPr/>
        </p:nvSpPr>
        <p:spPr>
          <a:xfrm>
            <a:off x="2105916" y="4034788"/>
            <a:ext cx="4718362" cy="487313"/>
          </a:xfrm>
          <a:prstGeom prst="rect">
            <a:avLst/>
          </a:prstGeom>
        </p:spPr>
        <p:txBody>
          <a:bodyPr lIns="0" tIns="0" rIns="0" bIns="0" rtlCol="0" anchor="t">
            <a:spAutoFit/>
          </a:bodyPr>
          <a:lstStyle/>
          <a:p>
            <a:pPr defTabSz="457200">
              <a:lnSpc>
                <a:spcPts val="1870"/>
              </a:lnSpc>
            </a:pPr>
            <a:r>
              <a:rPr lang="en-US" sz="1700" b="1" spc="-17">
                <a:solidFill>
                  <a:srgbClr val="FFFFFF"/>
                </a:solidFill>
                <a:latin typeface="Arial Bold"/>
                <a:ea typeface="Arial Bold"/>
                <a:cs typeface="Arial Bold"/>
                <a:sym typeface="Arial Bold"/>
              </a:rPr>
              <a:t>The end of Public Consultation Period is Monday, November 10th, 2025.</a:t>
            </a:r>
          </a:p>
        </p:txBody>
      </p:sp>
      <p:sp>
        <p:nvSpPr>
          <p:cNvPr id="9" name="TextBox 9"/>
          <p:cNvSpPr txBox="1"/>
          <p:nvPr/>
        </p:nvSpPr>
        <p:spPr>
          <a:xfrm>
            <a:off x="2105916" y="444812"/>
            <a:ext cx="4162425" cy="512961"/>
          </a:xfrm>
          <a:prstGeom prst="rect">
            <a:avLst/>
          </a:prstGeom>
        </p:spPr>
        <p:txBody>
          <a:bodyPr lIns="0" tIns="0" rIns="0" bIns="0" rtlCol="0" anchor="t">
            <a:spAutoFit/>
          </a:bodyPr>
          <a:lstStyle/>
          <a:p>
            <a:pPr defTabSz="457200">
              <a:lnSpc>
                <a:spcPts val="4015"/>
              </a:lnSpc>
            </a:pPr>
            <a:r>
              <a:rPr lang="en-US" sz="3649" b="1" spc="-36">
                <a:solidFill>
                  <a:srgbClr val="FFFFFF"/>
                </a:solidFill>
                <a:latin typeface="Arial Bold"/>
                <a:ea typeface="Arial Bold"/>
                <a:cs typeface="Arial Bold"/>
                <a:sym typeface="Arial Bold"/>
              </a:rPr>
              <a:t>Closing Remarks</a:t>
            </a:r>
          </a:p>
        </p:txBody>
      </p:sp>
      <p:sp>
        <p:nvSpPr>
          <p:cNvPr id="10" name="TextBox 10"/>
          <p:cNvSpPr txBox="1"/>
          <p:nvPr/>
        </p:nvSpPr>
        <p:spPr>
          <a:xfrm>
            <a:off x="8753009" y="4838221"/>
            <a:ext cx="86563" cy="94449"/>
          </a:xfrm>
          <a:prstGeom prst="rect">
            <a:avLst/>
          </a:prstGeom>
        </p:spPr>
        <p:txBody>
          <a:bodyPr wrap="none" lIns="0" tIns="0" rIns="0" bIns="0" rtlCol="0" anchor="t">
            <a:spAutoFit/>
          </a:bodyPr>
          <a:lstStyle/>
          <a:p>
            <a:pPr algn="r" defTabSz="457200">
              <a:lnSpc>
                <a:spcPts val="840"/>
              </a:lnSpc>
              <a:spcBef>
                <a:spcPct val="0"/>
              </a:spcBef>
            </a:pPr>
            <a:r>
              <a:rPr lang="en-US" sz="600" b="1" dirty="0">
                <a:solidFill>
                  <a:srgbClr val="D9D9D9"/>
                </a:solidFill>
                <a:latin typeface="Arial Bold"/>
                <a:ea typeface="Arial Bold"/>
                <a:cs typeface="Arial Bold"/>
                <a:sym typeface="Arial Bold"/>
              </a:rPr>
              <a:t>29</a:t>
            </a:r>
          </a:p>
        </p:txBody>
      </p:sp>
      <p:sp>
        <p:nvSpPr>
          <p:cNvPr id="11" name="TextBox 9">
            <a:extLst>
              <a:ext uri="{FF2B5EF4-FFF2-40B4-BE49-F238E27FC236}">
                <a16:creationId xmlns:a16="http://schemas.microsoft.com/office/drawing/2014/main" id="{3DE514C8-2873-C424-2AA5-5E8E2A746DFD}"/>
              </a:ext>
            </a:extLst>
          </p:cNvPr>
          <p:cNvSpPr txBox="1"/>
          <p:nvPr/>
        </p:nvSpPr>
        <p:spPr>
          <a:xfrm>
            <a:off x="333375" y="4829366"/>
            <a:ext cx="2098435" cy="116635"/>
          </a:xfrm>
          <a:prstGeom prst="rect">
            <a:avLst/>
          </a:prstGeom>
        </p:spPr>
        <p:txBody>
          <a:bodyPr lIns="0" tIns="0" rIns="0" bIns="0" rtlCol="0" anchor="t">
            <a:spAutoFit/>
          </a:bodyPr>
          <a:lstStyle/>
          <a:p>
            <a:pPr>
              <a:lnSpc>
                <a:spcPts val="980"/>
              </a:lnSpc>
              <a:spcBef>
                <a:spcPct val="0"/>
              </a:spcBef>
            </a:pPr>
            <a:r>
              <a:rPr lang="en-US" sz="700" b="1" spc="-7" dirty="0">
                <a:solidFill>
                  <a:srgbClr val="D9D9D9"/>
                </a:solidFill>
                <a:latin typeface="Arial Bold"/>
                <a:ea typeface="Arial Bold"/>
                <a:cs typeface="Arial Bold"/>
                <a:sym typeface="Arial Bold"/>
              </a:rPr>
              <a:t>SPACEX EIA PUBLIC CONSULTATION MEETING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610B0-ECD2-7581-421C-E578E3E453C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752CFB-B87C-B473-7690-4A2D5F111329}"/>
              </a:ext>
            </a:extLst>
          </p:cNvPr>
          <p:cNvSpPr/>
          <p:nvPr/>
        </p:nvSpPr>
        <p:spPr>
          <a:xfrm>
            <a:off x="4298796" y="2776654"/>
            <a:ext cx="4317059" cy="1011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C9473F60-31F7-F0D4-3BB1-0B43FA1A4D3A}"/>
              </a:ext>
            </a:extLst>
          </p:cNvPr>
          <p:cNvSpPr>
            <a:spLocks noGrp="1"/>
          </p:cNvSpPr>
          <p:nvPr>
            <p:ph type="title"/>
          </p:nvPr>
        </p:nvSpPr>
        <p:spPr>
          <a:xfrm>
            <a:off x="165538" y="102394"/>
            <a:ext cx="7470159" cy="741062"/>
          </a:xfrm>
        </p:spPr>
        <p:txBody>
          <a:bodyPr>
            <a:normAutofit/>
          </a:bodyPr>
          <a:lstStyle/>
          <a:p>
            <a:r>
              <a:rPr lang="en-US" sz="3000" dirty="0">
                <a:latin typeface="D-DIN"/>
              </a:rPr>
              <a:t>Zoom Platform</a:t>
            </a:r>
          </a:p>
        </p:txBody>
      </p:sp>
      <p:sp>
        <p:nvSpPr>
          <p:cNvPr id="3" name="Content Placeholder 2">
            <a:extLst>
              <a:ext uri="{FF2B5EF4-FFF2-40B4-BE49-F238E27FC236}">
                <a16:creationId xmlns:a16="http://schemas.microsoft.com/office/drawing/2014/main" id="{F32AC8EF-B9D4-1B18-638A-C8D5928D38EF}"/>
              </a:ext>
            </a:extLst>
          </p:cNvPr>
          <p:cNvSpPr>
            <a:spLocks noGrp="1"/>
          </p:cNvSpPr>
          <p:nvPr>
            <p:ph idx="1"/>
          </p:nvPr>
        </p:nvSpPr>
        <p:spPr>
          <a:xfrm>
            <a:off x="165538" y="903415"/>
            <a:ext cx="8450317" cy="3543387"/>
          </a:xfrm>
        </p:spPr>
        <p:txBody>
          <a:bodyPr>
            <a:normAutofit fontScale="25000" lnSpcReduction="20000"/>
          </a:bodyPr>
          <a:lstStyle/>
          <a:p>
            <a:pPr>
              <a:lnSpc>
                <a:spcPct val="100000"/>
              </a:lnSpc>
              <a:defRPr/>
            </a:pPr>
            <a:r>
              <a:rPr lang="en-US" sz="10800">
                <a:latin typeface="D-DIN"/>
              </a:rPr>
              <a:t>If you need help with the Zoom platform:</a:t>
            </a:r>
          </a:p>
          <a:p>
            <a:pPr lvl="1">
              <a:lnSpc>
                <a:spcPct val="100000"/>
              </a:lnSpc>
              <a:defRPr/>
            </a:pPr>
            <a:r>
              <a:rPr lang="en-US" sz="9600">
                <a:latin typeface="D-DIN"/>
              </a:rPr>
              <a:t>Use the chat feature at the bottom of the screen to message meeting host</a:t>
            </a:r>
          </a:p>
          <a:p>
            <a:pPr>
              <a:lnSpc>
                <a:spcPct val="100000"/>
              </a:lnSpc>
              <a:defRPr/>
            </a:pPr>
            <a:r>
              <a:rPr lang="en-US" sz="10800">
                <a:latin typeface="D-DIN"/>
              </a:rPr>
              <a:t>Meeting ID: 891 0391 9520</a:t>
            </a:r>
          </a:p>
          <a:p>
            <a:pPr>
              <a:lnSpc>
                <a:spcPct val="100000"/>
              </a:lnSpc>
              <a:defRPr/>
            </a:pPr>
            <a:r>
              <a:rPr lang="en-US" sz="10800">
                <a:latin typeface="D-DIN"/>
              </a:rPr>
              <a:t>Password: 331 299</a:t>
            </a:r>
          </a:p>
          <a:p>
            <a:pPr lvl="1">
              <a:lnSpc>
                <a:spcPct val="100000"/>
              </a:lnSpc>
              <a:defRPr/>
            </a:pPr>
            <a:endParaRPr lang="en-US" sz="5400">
              <a:latin typeface="D-DIN"/>
            </a:endParaRPr>
          </a:p>
          <a:p>
            <a:pPr lvl="1">
              <a:lnSpc>
                <a:spcPct val="100000"/>
              </a:lnSpc>
              <a:defRPr/>
            </a:pPr>
            <a:endParaRPr lang="en-US" sz="5400">
              <a:latin typeface="D-DIN"/>
            </a:endParaRPr>
          </a:p>
          <a:p>
            <a:pPr marL="342900" lvl="1" indent="0">
              <a:buNone/>
              <a:defRPr/>
            </a:pPr>
            <a:endParaRPr lang="en-US" sz="5400">
              <a:latin typeface="D-DIN"/>
            </a:endParaRPr>
          </a:p>
          <a:p>
            <a:pPr marL="342900" lvl="1" indent="0">
              <a:buNone/>
              <a:defRPr/>
            </a:pPr>
            <a:endParaRPr lang="en-US" sz="5400">
              <a:latin typeface="D-DIN"/>
            </a:endParaRPr>
          </a:p>
          <a:p>
            <a:pPr lvl="1">
              <a:lnSpc>
                <a:spcPct val="100000"/>
              </a:lnSpc>
              <a:defRPr/>
            </a:pPr>
            <a:endParaRPr lang="en-US" sz="5400">
              <a:latin typeface="D-DIN"/>
            </a:endParaRPr>
          </a:p>
          <a:p>
            <a:pPr>
              <a:lnSpc>
                <a:spcPct val="100000"/>
              </a:lnSpc>
              <a:defRPr/>
            </a:pPr>
            <a:endParaRPr lang="en-US" sz="9600">
              <a:latin typeface="D-DIN"/>
            </a:endParaRPr>
          </a:p>
          <a:p>
            <a:pPr>
              <a:lnSpc>
                <a:spcPct val="100000"/>
              </a:lnSpc>
              <a:defRPr/>
            </a:pPr>
            <a:r>
              <a:rPr lang="en-US" sz="10800">
                <a:latin typeface="D-DIN"/>
              </a:rPr>
              <a:t>All participants are on mute and video feeds are restricted</a:t>
            </a:r>
          </a:p>
          <a:p>
            <a:endParaRPr lang="en-US">
              <a:solidFill>
                <a:schemeClr val="bg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6ED05C60-0960-E67B-1679-B658DBCF66F1}"/>
              </a:ext>
            </a:extLst>
          </p:cNvPr>
          <p:cNvSpPr>
            <a:spLocks noGrp="1"/>
          </p:cNvSpPr>
          <p:nvPr>
            <p:ph type="sldNum" sz="quarter" idx="12"/>
          </p:nvPr>
        </p:nvSpPr>
        <p:spPr/>
        <p:txBody>
          <a:bodyPr/>
          <a:lstStyle/>
          <a:p>
            <a:fld id="{DAC1B262-4680-48C7-9842-17465D32E6A9}" type="slidenum">
              <a:rPr lang="en-US" smtClean="0"/>
              <a:t>3</a:t>
            </a:fld>
            <a:endParaRPr lang="en-US"/>
          </a:p>
        </p:txBody>
      </p:sp>
      <p:pic>
        <p:nvPicPr>
          <p:cNvPr id="7" name="Picture 2">
            <a:extLst>
              <a:ext uri="{FF2B5EF4-FFF2-40B4-BE49-F238E27FC236}">
                <a16:creationId xmlns:a16="http://schemas.microsoft.com/office/drawing/2014/main" id="{E444F644-BA5B-F3B3-663E-2BB5A7B1C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343" y="2881294"/>
            <a:ext cx="3957215" cy="802691"/>
          </a:xfrm>
          <a:prstGeom prst="rect">
            <a:avLst/>
          </a:prstGeom>
          <a:solidFill>
            <a:schemeClr val="bg1"/>
          </a:solidFill>
        </p:spPr>
      </p:pic>
      <p:sp>
        <p:nvSpPr>
          <p:cNvPr id="9" name="Oval 8">
            <a:extLst>
              <a:ext uri="{FF2B5EF4-FFF2-40B4-BE49-F238E27FC236}">
                <a16:creationId xmlns:a16="http://schemas.microsoft.com/office/drawing/2014/main" id="{D12E19F1-18F1-5C75-CE37-D0B882D985AB}"/>
              </a:ext>
            </a:extLst>
          </p:cNvPr>
          <p:cNvSpPr/>
          <p:nvPr/>
        </p:nvSpPr>
        <p:spPr>
          <a:xfrm>
            <a:off x="5126773" y="2881294"/>
            <a:ext cx="919976" cy="841527"/>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eaLnBrk="0" fontAlgn="base" hangingPunct="0">
              <a:spcBef>
                <a:spcPct val="0"/>
              </a:spcBef>
              <a:spcAft>
                <a:spcPct val="0"/>
              </a:spcAft>
              <a:defRPr sz="1400" kern="1200">
                <a:solidFill>
                  <a:schemeClr val="lt1"/>
                </a:solidFill>
                <a:latin typeface="+mn-lt"/>
                <a:ea typeface="+mn-ea"/>
                <a:cs typeface="+mn-cs"/>
              </a:defRPr>
            </a:lvl1pPr>
            <a:lvl2pPr marL="457200" algn="r" rtl="0" eaLnBrk="0" fontAlgn="base" hangingPunct="0">
              <a:spcBef>
                <a:spcPct val="0"/>
              </a:spcBef>
              <a:spcAft>
                <a:spcPct val="0"/>
              </a:spcAft>
              <a:defRPr sz="1400" kern="1200">
                <a:solidFill>
                  <a:schemeClr val="lt1"/>
                </a:solidFill>
                <a:latin typeface="+mn-lt"/>
                <a:ea typeface="+mn-ea"/>
                <a:cs typeface="+mn-cs"/>
              </a:defRPr>
            </a:lvl2pPr>
            <a:lvl3pPr marL="914400" algn="r" rtl="0" eaLnBrk="0" fontAlgn="base" hangingPunct="0">
              <a:spcBef>
                <a:spcPct val="0"/>
              </a:spcBef>
              <a:spcAft>
                <a:spcPct val="0"/>
              </a:spcAft>
              <a:defRPr sz="1400" kern="1200">
                <a:solidFill>
                  <a:schemeClr val="lt1"/>
                </a:solidFill>
                <a:latin typeface="+mn-lt"/>
                <a:ea typeface="+mn-ea"/>
                <a:cs typeface="+mn-cs"/>
              </a:defRPr>
            </a:lvl3pPr>
            <a:lvl4pPr marL="1371600" algn="r" rtl="0" eaLnBrk="0" fontAlgn="base" hangingPunct="0">
              <a:spcBef>
                <a:spcPct val="0"/>
              </a:spcBef>
              <a:spcAft>
                <a:spcPct val="0"/>
              </a:spcAft>
              <a:defRPr sz="1400" kern="1200">
                <a:solidFill>
                  <a:schemeClr val="lt1"/>
                </a:solidFill>
                <a:latin typeface="+mn-lt"/>
                <a:ea typeface="+mn-ea"/>
                <a:cs typeface="+mn-cs"/>
              </a:defRPr>
            </a:lvl4pPr>
            <a:lvl5pPr marL="1828800" algn="r" rtl="0" eaLnBrk="0" fontAlgn="base" hangingPunct="0">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endParaRPr lang="en-US" sz="1050"/>
          </a:p>
        </p:txBody>
      </p:sp>
    </p:spTree>
    <p:extLst>
      <p:ext uri="{BB962C8B-B14F-4D97-AF65-F5344CB8AC3E}">
        <p14:creationId xmlns:p14="http://schemas.microsoft.com/office/powerpoint/2010/main" val="175965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D897-D148-F80B-A84B-5D2AF6197F7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2A56750-841B-24EF-0B07-84E24C6F8DD1}"/>
              </a:ext>
            </a:extLst>
          </p:cNvPr>
          <p:cNvSpPr/>
          <p:nvPr/>
        </p:nvSpPr>
        <p:spPr>
          <a:xfrm>
            <a:off x="4298796" y="2776654"/>
            <a:ext cx="4317059" cy="1011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69BD8DC-EAEE-164F-1559-320D0A898CA6}"/>
              </a:ext>
            </a:extLst>
          </p:cNvPr>
          <p:cNvSpPr>
            <a:spLocks noGrp="1"/>
          </p:cNvSpPr>
          <p:nvPr>
            <p:ph type="title"/>
          </p:nvPr>
        </p:nvSpPr>
        <p:spPr>
          <a:xfrm>
            <a:off x="165538" y="102394"/>
            <a:ext cx="7470159" cy="741062"/>
          </a:xfrm>
        </p:spPr>
        <p:txBody>
          <a:bodyPr>
            <a:normAutofit/>
          </a:bodyPr>
          <a:lstStyle/>
          <a:p>
            <a:r>
              <a:rPr lang="en-US" sz="3000">
                <a:latin typeface="D-DIN"/>
              </a:rPr>
              <a:t>Question and Answer Period</a:t>
            </a:r>
          </a:p>
        </p:txBody>
      </p:sp>
      <p:sp>
        <p:nvSpPr>
          <p:cNvPr id="3" name="Content Placeholder 2">
            <a:extLst>
              <a:ext uri="{FF2B5EF4-FFF2-40B4-BE49-F238E27FC236}">
                <a16:creationId xmlns:a16="http://schemas.microsoft.com/office/drawing/2014/main" id="{D0A6CF87-498C-F745-AC3D-00AFDE6574DE}"/>
              </a:ext>
            </a:extLst>
          </p:cNvPr>
          <p:cNvSpPr>
            <a:spLocks noGrp="1"/>
          </p:cNvSpPr>
          <p:nvPr>
            <p:ph idx="1"/>
          </p:nvPr>
        </p:nvSpPr>
        <p:spPr>
          <a:xfrm>
            <a:off x="165538" y="903415"/>
            <a:ext cx="8450317" cy="3543387"/>
          </a:xfrm>
        </p:spPr>
        <p:txBody>
          <a:bodyPr>
            <a:normAutofit fontScale="25000" lnSpcReduction="20000"/>
          </a:bodyPr>
          <a:lstStyle/>
          <a:p>
            <a:pPr>
              <a:lnSpc>
                <a:spcPct val="100000"/>
              </a:lnSpc>
              <a:defRPr/>
            </a:pPr>
            <a:r>
              <a:rPr lang="en-US" sz="10800">
                <a:latin typeface="D-DIN"/>
              </a:rPr>
              <a:t>A Q&amp;A period will follow the presentations</a:t>
            </a:r>
          </a:p>
          <a:p>
            <a:pPr lvl="1">
              <a:lnSpc>
                <a:spcPct val="100000"/>
              </a:lnSpc>
              <a:defRPr/>
            </a:pPr>
            <a:r>
              <a:rPr lang="en-US" sz="9600">
                <a:latin typeface="D-DIN"/>
              </a:rPr>
              <a:t>If you have a clarifying question, type it into the Q&amp;A box at the bottom of the Zoom screen</a:t>
            </a:r>
          </a:p>
          <a:p>
            <a:pPr lvl="1">
              <a:lnSpc>
                <a:spcPct val="100000"/>
              </a:lnSpc>
              <a:defRPr/>
            </a:pPr>
            <a:r>
              <a:rPr lang="en-US" sz="9600">
                <a:latin typeface="D-DIN"/>
              </a:rPr>
              <a:t>Questions can be typed throughout the meeting</a:t>
            </a:r>
          </a:p>
          <a:p>
            <a:pPr lvl="1">
              <a:lnSpc>
                <a:spcPct val="100000"/>
              </a:lnSpc>
              <a:defRPr/>
            </a:pPr>
            <a:endParaRPr lang="en-US" sz="5400">
              <a:latin typeface="D-DIN"/>
            </a:endParaRPr>
          </a:p>
          <a:p>
            <a:pPr lvl="1">
              <a:lnSpc>
                <a:spcPct val="100000"/>
              </a:lnSpc>
              <a:defRPr/>
            </a:pPr>
            <a:endParaRPr lang="en-US" sz="5400">
              <a:latin typeface="D-DIN"/>
            </a:endParaRPr>
          </a:p>
          <a:p>
            <a:pPr marL="342900" lvl="1" indent="0">
              <a:buNone/>
              <a:defRPr/>
            </a:pPr>
            <a:endParaRPr lang="en-US" sz="5400">
              <a:latin typeface="D-DIN"/>
            </a:endParaRPr>
          </a:p>
          <a:p>
            <a:pPr marL="342900" lvl="1" indent="0">
              <a:buNone/>
              <a:defRPr/>
            </a:pPr>
            <a:endParaRPr lang="en-US" sz="5400">
              <a:latin typeface="D-DIN"/>
            </a:endParaRPr>
          </a:p>
          <a:p>
            <a:pPr marL="342900" lvl="1" indent="0">
              <a:buNone/>
              <a:defRPr/>
            </a:pPr>
            <a:endParaRPr lang="en-US" sz="5400">
              <a:latin typeface="D-DIN"/>
            </a:endParaRPr>
          </a:p>
          <a:p>
            <a:pPr marL="342900" lvl="1" indent="0">
              <a:buNone/>
              <a:defRPr/>
            </a:pPr>
            <a:endParaRPr lang="en-US" sz="5400">
              <a:latin typeface="D-DIN"/>
            </a:endParaRPr>
          </a:p>
          <a:p>
            <a:pPr lvl="1">
              <a:lnSpc>
                <a:spcPct val="100000"/>
              </a:lnSpc>
              <a:defRPr/>
            </a:pPr>
            <a:endParaRPr lang="en-US" sz="5400">
              <a:latin typeface="D-DIN"/>
            </a:endParaRPr>
          </a:p>
          <a:p>
            <a:pPr lvl="1">
              <a:lnSpc>
                <a:spcPct val="100000"/>
              </a:lnSpc>
              <a:defRPr/>
            </a:pPr>
            <a:endParaRPr lang="en-US" sz="5400">
              <a:latin typeface="D-DIN"/>
            </a:endParaRPr>
          </a:p>
          <a:p>
            <a:pPr>
              <a:lnSpc>
                <a:spcPct val="100000"/>
              </a:lnSpc>
              <a:defRPr/>
            </a:pPr>
            <a:r>
              <a:rPr lang="en-US" sz="10800">
                <a:latin typeface="D-DIN"/>
              </a:rPr>
              <a:t>Please note: this meeting is being recorded</a:t>
            </a:r>
          </a:p>
          <a:p>
            <a:endParaRPr lang="en-US">
              <a:solidFill>
                <a:schemeClr val="bg1"/>
              </a:solidFill>
              <a:latin typeface="Century Gothic" panose="020B0502020202020204" pitchFamily="34" charset="0"/>
            </a:endParaRPr>
          </a:p>
        </p:txBody>
      </p:sp>
      <p:pic>
        <p:nvPicPr>
          <p:cNvPr id="7" name="Picture 2">
            <a:extLst>
              <a:ext uri="{FF2B5EF4-FFF2-40B4-BE49-F238E27FC236}">
                <a16:creationId xmlns:a16="http://schemas.microsoft.com/office/drawing/2014/main" id="{E8AFB4EA-F4A4-04A7-2B82-564E9975F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343" y="2881294"/>
            <a:ext cx="3957215" cy="802691"/>
          </a:xfrm>
          <a:prstGeom prst="rect">
            <a:avLst/>
          </a:prstGeom>
          <a:solidFill>
            <a:schemeClr val="bg1"/>
          </a:solidFill>
        </p:spPr>
      </p:pic>
      <p:sp>
        <p:nvSpPr>
          <p:cNvPr id="9" name="Oval 8">
            <a:extLst>
              <a:ext uri="{FF2B5EF4-FFF2-40B4-BE49-F238E27FC236}">
                <a16:creationId xmlns:a16="http://schemas.microsoft.com/office/drawing/2014/main" id="{4A8BF0E7-B97F-5C8C-7F9E-86F4F84A0A14}"/>
              </a:ext>
            </a:extLst>
          </p:cNvPr>
          <p:cNvSpPr/>
          <p:nvPr/>
        </p:nvSpPr>
        <p:spPr>
          <a:xfrm>
            <a:off x="6832909" y="2861876"/>
            <a:ext cx="919976" cy="841527"/>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eaLnBrk="0" fontAlgn="base" hangingPunct="0">
              <a:spcBef>
                <a:spcPct val="0"/>
              </a:spcBef>
              <a:spcAft>
                <a:spcPct val="0"/>
              </a:spcAft>
              <a:defRPr sz="1400" kern="1200">
                <a:solidFill>
                  <a:schemeClr val="lt1"/>
                </a:solidFill>
                <a:latin typeface="+mn-lt"/>
                <a:ea typeface="+mn-ea"/>
                <a:cs typeface="+mn-cs"/>
              </a:defRPr>
            </a:lvl1pPr>
            <a:lvl2pPr marL="457200" algn="r" rtl="0" eaLnBrk="0" fontAlgn="base" hangingPunct="0">
              <a:spcBef>
                <a:spcPct val="0"/>
              </a:spcBef>
              <a:spcAft>
                <a:spcPct val="0"/>
              </a:spcAft>
              <a:defRPr sz="1400" kern="1200">
                <a:solidFill>
                  <a:schemeClr val="lt1"/>
                </a:solidFill>
                <a:latin typeface="+mn-lt"/>
                <a:ea typeface="+mn-ea"/>
                <a:cs typeface="+mn-cs"/>
              </a:defRPr>
            </a:lvl2pPr>
            <a:lvl3pPr marL="914400" algn="r" rtl="0" eaLnBrk="0" fontAlgn="base" hangingPunct="0">
              <a:spcBef>
                <a:spcPct val="0"/>
              </a:spcBef>
              <a:spcAft>
                <a:spcPct val="0"/>
              </a:spcAft>
              <a:defRPr sz="1400" kern="1200">
                <a:solidFill>
                  <a:schemeClr val="lt1"/>
                </a:solidFill>
                <a:latin typeface="+mn-lt"/>
                <a:ea typeface="+mn-ea"/>
                <a:cs typeface="+mn-cs"/>
              </a:defRPr>
            </a:lvl3pPr>
            <a:lvl4pPr marL="1371600" algn="r" rtl="0" eaLnBrk="0" fontAlgn="base" hangingPunct="0">
              <a:spcBef>
                <a:spcPct val="0"/>
              </a:spcBef>
              <a:spcAft>
                <a:spcPct val="0"/>
              </a:spcAft>
              <a:defRPr sz="1400" kern="1200">
                <a:solidFill>
                  <a:schemeClr val="lt1"/>
                </a:solidFill>
                <a:latin typeface="+mn-lt"/>
                <a:ea typeface="+mn-ea"/>
                <a:cs typeface="+mn-cs"/>
              </a:defRPr>
            </a:lvl4pPr>
            <a:lvl5pPr marL="1828800" algn="r" rtl="0" eaLnBrk="0" fontAlgn="base" hangingPunct="0">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endParaRPr lang="en-US" sz="1050"/>
          </a:p>
        </p:txBody>
      </p:sp>
    </p:spTree>
    <p:extLst>
      <p:ext uri="{BB962C8B-B14F-4D97-AF65-F5344CB8AC3E}">
        <p14:creationId xmlns:p14="http://schemas.microsoft.com/office/powerpoint/2010/main" val="381121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14350" y="2009775"/>
            <a:ext cx="3059227" cy="1102866"/>
          </a:xfrm>
          <a:prstGeom prst="rect">
            <a:avLst/>
          </a:prstGeom>
        </p:spPr>
        <p:txBody>
          <a:bodyPr lIns="0" tIns="0" rIns="0" bIns="0" rtlCol="0" anchor="t">
            <a:spAutoFit/>
          </a:bodyPr>
          <a:lstStyle/>
          <a:p>
            <a:pPr defTabSz="457200">
              <a:lnSpc>
                <a:spcPts val="4320"/>
              </a:lnSpc>
            </a:pPr>
            <a:r>
              <a:rPr lang="en-US" sz="3600" b="1">
                <a:solidFill>
                  <a:srgbClr val="FFFFFF"/>
                </a:solidFill>
                <a:latin typeface="Arial Bold"/>
                <a:ea typeface="Arial Bold"/>
                <a:cs typeface="Arial Bold"/>
                <a:sym typeface="Arial Bold"/>
              </a:rPr>
              <a:t>MEETING AGENDA</a:t>
            </a:r>
          </a:p>
        </p:txBody>
      </p:sp>
      <p:sp>
        <p:nvSpPr>
          <p:cNvPr id="3" name="TextBox 3"/>
          <p:cNvSpPr txBox="1"/>
          <p:nvPr/>
        </p:nvSpPr>
        <p:spPr>
          <a:xfrm>
            <a:off x="3831540" y="912632"/>
            <a:ext cx="3975147" cy="3477427"/>
          </a:xfrm>
          <a:prstGeom prst="rect">
            <a:avLst/>
          </a:prstGeom>
        </p:spPr>
        <p:txBody>
          <a:bodyPr lIns="0" tIns="0" rIns="0" bIns="0" rtlCol="0" anchor="t">
            <a:spAutoFit/>
          </a:bodyPr>
          <a:lstStyle/>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Welcome &amp; Invocation</a:t>
            </a:r>
          </a:p>
          <a:p>
            <a:pPr marL="647697" lvl="2" indent="-215899" defTabSz="457200">
              <a:lnSpc>
                <a:spcPts val="2100"/>
              </a:lnSpc>
              <a:buFont typeface="Arial"/>
              <a:buChar char="⚬"/>
            </a:pPr>
            <a:r>
              <a:rPr lang="en-US" sz="1500" b="1">
                <a:solidFill>
                  <a:srgbClr val="FFFFFF"/>
                </a:solidFill>
                <a:latin typeface="Arial Bold"/>
                <a:ea typeface="Arial Bold"/>
                <a:cs typeface="Arial Bold"/>
                <a:sym typeface="Arial Bold"/>
              </a:rPr>
              <a:t>Department of Environmental Planning &amp; Protection (DEPP)</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Introductions</a:t>
            </a:r>
          </a:p>
          <a:p>
            <a:pPr marL="647697" lvl="2" indent="-215899" defTabSz="457200">
              <a:lnSpc>
                <a:spcPts val="2100"/>
              </a:lnSpc>
              <a:buFont typeface="Arial"/>
              <a:buChar char="⚬"/>
            </a:pPr>
            <a:r>
              <a:rPr lang="en-US" sz="1500" b="1">
                <a:solidFill>
                  <a:srgbClr val="FFFFFF"/>
                </a:solidFill>
                <a:latin typeface="Arial Bold"/>
                <a:ea typeface="Arial Bold"/>
                <a:cs typeface="Arial Bold"/>
                <a:sym typeface="Arial Bold"/>
              </a:rPr>
              <a:t>DEPP</a:t>
            </a:r>
          </a:p>
          <a:p>
            <a:pPr marL="647697" lvl="2" indent="-215899" defTabSz="457200">
              <a:lnSpc>
                <a:spcPts val="2100"/>
              </a:lnSpc>
              <a:buFont typeface="Arial"/>
              <a:buChar char="⚬"/>
            </a:pPr>
            <a:r>
              <a:rPr lang="en-US" sz="1500" b="1">
                <a:solidFill>
                  <a:srgbClr val="FFFFFF"/>
                </a:solidFill>
                <a:latin typeface="Arial Bold"/>
                <a:ea typeface="Arial Bold"/>
                <a:cs typeface="Arial Bold"/>
                <a:sym typeface="Arial Bold"/>
              </a:rPr>
              <a:t>SpaceX</a:t>
            </a:r>
          </a:p>
          <a:p>
            <a:pPr marL="647697" lvl="2" indent="-215899" defTabSz="457200">
              <a:lnSpc>
                <a:spcPts val="2100"/>
              </a:lnSpc>
              <a:buFont typeface="Arial"/>
              <a:buChar char="⚬"/>
            </a:pPr>
            <a:r>
              <a:rPr lang="en-US" sz="1500" b="1">
                <a:solidFill>
                  <a:srgbClr val="FFFFFF"/>
                </a:solidFill>
                <a:latin typeface="Arial Bold"/>
                <a:ea typeface="Arial Bold"/>
                <a:cs typeface="Arial Bold"/>
                <a:sym typeface="Arial Bold"/>
              </a:rPr>
              <a:t>Bron Ltd. (BRON)</a:t>
            </a:r>
          </a:p>
          <a:p>
            <a:pPr marL="647697" lvl="2" indent="-215899" defTabSz="457200">
              <a:lnSpc>
                <a:spcPts val="2100"/>
              </a:lnSpc>
              <a:buFont typeface="Arial"/>
              <a:buChar char="⚬"/>
            </a:pPr>
            <a:r>
              <a:rPr lang="en-US" sz="1500" b="1">
                <a:solidFill>
                  <a:srgbClr val="FFFFFF"/>
                </a:solidFill>
                <a:latin typeface="Arial Bold"/>
                <a:ea typeface="Arial Bold"/>
                <a:cs typeface="Arial Bold"/>
                <a:sym typeface="Arial Bold"/>
              </a:rPr>
              <a:t>The Heritage Partners (THP)</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Project Description</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Environmental Setting</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Impact Assessment</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Question &amp; Answer Period</a:t>
            </a:r>
          </a:p>
          <a:p>
            <a:pPr marL="323849" lvl="1" indent="-161924" defTabSz="457200">
              <a:lnSpc>
                <a:spcPts val="2100"/>
              </a:lnSpc>
              <a:buFont typeface="Arial"/>
              <a:buChar char="•"/>
            </a:pPr>
            <a:r>
              <a:rPr lang="en-US" sz="1500" b="1">
                <a:solidFill>
                  <a:srgbClr val="FFFFFF"/>
                </a:solidFill>
                <a:latin typeface="Arial Bold"/>
                <a:ea typeface="Arial Bold"/>
                <a:cs typeface="Arial Bold"/>
                <a:sym typeface="Arial Bold"/>
              </a:rPr>
              <a:t>Closing Remarks</a:t>
            </a:r>
          </a:p>
        </p:txBody>
      </p:sp>
      <p:grpSp>
        <p:nvGrpSpPr>
          <p:cNvPr id="4" name="Group 4"/>
          <p:cNvGrpSpPr/>
          <p:nvPr/>
        </p:nvGrpSpPr>
        <p:grpSpPr>
          <a:xfrm>
            <a:off x="-693962" y="4617244"/>
            <a:ext cx="9984266" cy="315426"/>
            <a:chOff x="-1850565" y="6350"/>
            <a:chExt cx="26624708" cy="841136"/>
          </a:xfrm>
        </p:grpSpPr>
        <p:sp>
          <p:nvSpPr>
            <p:cNvPr id="5" name="AutoShape 5"/>
            <p:cNvSpPr/>
            <p:nvPr/>
          </p:nvSpPr>
          <p:spPr>
            <a:xfrm>
              <a:off x="0" y="6350"/>
              <a:ext cx="24774143" cy="0"/>
            </a:xfrm>
            <a:prstGeom prst="line">
              <a:avLst/>
            </a:prstGeom>
            <a:ln w="12700" cap="rnd">
              <a:solidFill>
                <a:srgbClr val="7A7F9A"/>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6" name="TextBox 6"/>
            <p:cNvSpPr txBox="1"/>
            <p:nvPr/>
          </p:nvSpPr>
          <p:spPr>
            <a:xfrm>
              <a:off x="-1850565" y="402747"/>
              <a:ext cx="10625330" cy="444739"/>
            </a:xfrm>
            <a:prstGeom prst="rect">
              <a:avLst/>
            </a:prstGeom>
          </p:spPr>
          <p:txBody>
            <a:bodyPr lIns="0" tIns="0" rIns="0" bIns="0" rtlCol="0" anchor="t">
              <a:spAutoFit/>
            </a:bodyPr>
            <a:lstStyle/>
            <a:p>
              <a:pPr algn="r" defTabSz="457200">
                <a:lnSpc>
                  <a:spcPts val="1430"/>
                </a:lnSpc>
                <a:spcBef>
                  <a:spcPct val="0"/>
                </a:spcBef>
              </a:pPr>
              <a:r>
                <a:rPr lang="en-US" sz="1100" dirty="0">
                  <a:solidFill>
                    <a:srgbClr val="FFFFFF"/>
                  </a:solidFill>
                  <a:latin typeface="Arial"/>
                  <a:ea typeface="Arial"/>
                  <a:cs typeface="Arial"/>
                  <a:sym typeface="Arial"/>
                </a:rPr>
                <a:t>SPACEX EIA PUBLIC CONSULTATION MEETING</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endParaRPr lang="en-US" sz="900"/>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a:lnSpc>
                  <a:spcPts val="1400"/>
                </a:lnSpc>
              </a:pPr>
              <a:endParaRPr sz="900"/>
            </a:p>
          </p:txBody>
        </p:sp>
      </p:grpSp>
      <p:sp>
        <p:nvSpPr>
          <p:cNvPr id="5" name="TextBox 5"/>
          <p:cNvSpPr txBox="1"/>
          <p:nvPr/>
        </p:nvSpPr>
        <p:spPr>
          <a:xfrm>
            <a:off x="2490788" y="1607229"/>
            <a:ext cx="2531487" cy="1213345"/>
          </a:xfrm>
          <a:prstGeom prst="rect">
            <a:avLst/>
          </a:prstGeom>
        </p:spPr>
        <p:txBody>
          <a:bodyPr lIns="0" tIns="0" rIns="0" bIns="0" rtlCol="0" anchor="t">
            <a:spAutoFit/>
          </a:bodyPr>
          <a:lstStyle/>
          <a:p>
            <a:pPr>
              <a:lnSpc>
                <a:spcPts val="1610"/>
              </a:lnSpc>
            </a:pPr>
            <a:r>
              <a:rPr lang="en-US" sz="1150" spc="-12">
                <a:solidFill>
                  <a:srgbClr val="D9D9D9"/>
                </a:solidFill>
                <a:latin typeface="Arial"/>
                <a:ea typeface="Arial"/>
                <a:cs typeface="Arial"/>
                <a:sym typeface="Arial"/>
              </a:rPr>
              <a:t>•Dr. Rhianna Neely-Murphy, Director</a:t>
            </a:r>
          </a:p>
          <a:p>
            <a:pPr>
              <a:lnSpc>
                <a:spcPts val="1610"/>
              </a:lnSpc>
            </a:pPr>
            <a:r>
              <a:rPr lang="en-US" sz="1150" spc="-12">
                <a:solidFill>
                  <a:srgbClr val="D9D9D9"/>
                </a:solidFill>
                <a:latin typeface="Arial"/>
                <a:ea typeface="Arial"/>
                <a:cs typeface="Arial"/>
                <a:sym typeface="Arial"/>
              </a:rPr>
              <a:t>•Mr. Arana Pyfrom, Assistant Director</a:t>
            </a:r>
          </a:p>
          <a:p>
            <a:pPr>
              <a:lnSpc>
                <a:spcPts val="1610"/>
              </a:lnSpc>
            </a:pPr>
            <a:r>
              <a:rPr lang="en-US" sz="1150" spc="-12">
                <a:solidFill>
                  <a:srgbClr val="D9D9D9"/>
                </a:solidFill>
                <a:latin typeface="Arial"/>
                <a:ea typeface="Arial"/>
                <a:cs typeface="Arial"/>
                <a:sym typeface="Arial"/>
              </a:rPr>
              <a:t>•Mr. Tavaris Miller</a:t>
            </a:r>
          </a:p>
          <a:p>
            <a:pPr>
              <a:lnSpc>
                <a:spcPts val="1610"/>
              </a:lnSpc>
            </a:pPr>
            <a:r>
              <a:rPr lang="en-US" sz="1150" spc="-12">
                <a:solidFill>
                  <a:srgbClr val="D9D9D9"/>
                </a:solidFill>
                <a:latin typeface="Arial"/>
                <a:ea typeface="Arial"/>
                <a:cs typeface="Arial"/>
                <a:sym typeface="Arial"/>
              </a:rPr>
              <a:t>•Ms. Keysha Charles</a:t>
            </a:r>
          </a:p>
          <a:p>
            <a:pPr>
              <a:lnSpc>
                <a:spcPts val="1610"/>
              </a:lnSpc>
            </a:pPr>
            <a:r>
              <a:rPr lang="en-US" sz="1150" spc="-12">
                <a:solidFill>
                  <a:srgbClr val="D9D9D9"/>
                </a:solidFill>
                <a:latin typeface="Arial"/>
                <a:ea typeface="Arial"/>
                <a:cs typeface="Arial"/>
                <a:sym typeface="Arial"/>
              </a:rPr>
              <a:t>•Mr. McCallton Demeritte</a:t>
            </a:r>
          </a:p>
          <a:p>
            <a:pPr>
              <a:lnSpc>
                <a:spcPts val="1610"/>
              </a:lnSpc>
            </a:pPr>
            <a:endParaRPr lang="en-US" sz="1150" spc="-12">
              <a:solidFill>
                <a:srgbClr val="D9D9D9"/>
              </a:solidFill>
              <a:latin typeface="Arial"/>
              <a:ea typeface="Arial"/>
              <a:cs typeface="Arial"/>
              <a:sym typeface="Arial"/>
            </a:endParaRPr>
          </a:p>
        </p:txBody>
      </p:sp>
      <p:sp>
        <p:nvSpPr>
          <p:cNvPr id="6" name="TextBox 6"/>
          <p:cNvSpPr txBox="1"/>
          <p:nvPr/>
        </p:nvSpPr>
        <p:spPr>
          <a:xfrm>
            <a:off x="2490788" y="1075972"/>
            <a:ext cx="3021498" cy="436017"/>
          </a:xfrm>
          <a:prstGeom prst="rect">
            <a:avLst/>
          </a:prstGeom>
        </p:spPr>
        <p:txBody>
          <a:bodyPr lIns="0" tIns="0" rIns="0" bIns="0" rtlCol="0" anchor="t">
            <a:spAutoFit/>
          </a:bodyPr>
          <a:lstStyle/>
          <a:p>
            <a:pPr>
              <a:lnSpc>
                <a:spcPts val="1650"/>
              </a:lnSpc>
            </a:pPr>
            <a:r>
              <a:rPr lang="en-US" sz="1500" b="1" spc="-15">
                <a:solidFill>
                  <a:srgbClr val="A3A8C4"/>
                </a:solidFill>
                <a:latin typeface="Arial Bold"/>
                <a:ea typeface="Arial Bold"/>
                <a:cs typeface="Arial Bold"/>
                <a:sym typeface="Arial Bold"/>
              </a:rPr>
              <a:t>Department of Environmental Planning and Protection (DEPP)</a:t>
            </a:r>
          </a:p>
        </p:txBody>
      </p:sp>
      <p:sp>
        <p:nvSpPr>
          <p:cNvPr id="7" name="TextBox 7"/>
          <p:cNvSpPr txBox="1"/>
          <p:nvPr/>
        </p:nvSpPr>
        <p:spPr>
          <a:xfrm>
            <a:off x="2431810" y="528638"/>
            <a:ext cx="2863345" cy="333425"/>
          </a:xfrm>
          <a:prstGeom prst="rect">
            <a:avLst/>
          </a:prstGeom>
        </p:spPr>
        <p:txBody>
          <a:bodyPr lIns="0" tIns="0" rIns="0" bIns="0" rtlCol="0" anchor="t">
            <a:spAutoFit/>
          </a:bodyPr>
          <a:lstStyle/>
          <a:p>
            <a:pPr>
              <a:lnSpc>
                <a:spcPts val="2648"/>
              </a:lnSpc>
            </a:pPr>
            <a:r>
              <a:rPr lang="en-US" sz="2408" b="1" spc="-24" dirty="0">
                <a:solidFill>
                  <a:srgbClr val="FFFFFF"/>
                </a:solidFill>
                <a:latin typeface="Arial Bold"/>
                <a:ea typeface="Arial Bold"/>
                <a:cs typeface="Arial Bold"/>
                <a:sym typeface="Arial Bold"/>
              </a:rPr>
              <a:t>INTRODUCTIONS</a:t>
            </a:r>
          </a:p>
        </p:txBody>
      </p:sp>
      <p:sp>
        <p:nvSpPr>
          <p:cNvPr id="8" name="AutoShape 8"/>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endParaRPr lang="en-US" sz="900"/>
          </a:p>
        </p:txBody>
      </p:sp>
      <p:sp>
        <p:nvSpPr>
          <p:cNvPr id="9" name="TextBox 9"/>
          <p:cNvSpPr txBox="1"/>
          <p:nvPr/>
        </p:nvSpPr>
        <p:spPr>
          <a:xfrm>
            <a:off x="333375" y="4825210"/>
            <a:ext cx="2098435" cy="116635"/>
          </a:xfrm>
          <a:prstGeom prst="rect">
            <a:avLst/>
          </a:prstGeom>
        </p:spPr>
        <p:txBody>
          <a:bodyPr lIns="0" tIns="0" rIns="0" bIns="0" rtlCol="0" anchor="t">
            <a:spAutoFit/>
          </a:bodyPr>
          <a:lstStyle/>
          <a:p>
            <a:pPr>
              <a:lnSpc>
                <a:spcPts val="980"/>
              </a:lnSpc>
              <a:spcBef>
                <a:spcPct val="0"/>
              </a:spcBef>
            </a:pPr>
            <a:r>
              <a:rPr lang="en-US" sz="700" b="1" spc="-7" dirty="0">
                <a:solidFill>
                  <a:srgbClr val="D9D9D9"/>
                </a:solidFill>
                <a:latin typeface="Arial Bold"/>
                <a:ea typeface="Arial Bold"/>
                <a:cs typeface="Arial Bold"/>
                <a:sym typeface="Arial Bold"/>
              </a:rPr>
              <a:t>SPACEX EIA PUBLIC CONSULTATION MEETING</a:t>
            </a:r>
          </a:p>
        </p:txBody>
      </p:sp>
      <p:sp>
        <p:nvSpPr>
          <p:cNvPr id="10" name="TextBox 10"/>
          <p:cNvSpPr txBox="1"/>
          <p:nvPr/>
        </p:nvSpPr>
        <p:spPr>
          <a:xfrm>
            <a:off x="8796291" y="4838221"/>
            <a:ext cx="43282"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6</a:t>
            </a:r>
          </a:p>
        </p:txBody>
      </p:sp>
      <p:sp>
        <p:nvSpPr>
          <p:cNvPr id="11" name="TextBox 11"/>
          <p:cNvSpPr txBox="1"/>
          <p:nvPr/>
        </p:nvSpPr>
        <p:spPr>
          <a:xfrm>
            <a:off x="2490788" y="3202543"/>
            <a:ext cx="2157413" cy="1008161"/>
          </a:xfrm>
          <a:prstGeom prst="rect">
            <a:avLst/>
          </a:prstGeom>
        </p:spPr>
        <p:txBody>
          <a:bodyPr lIns="0" tIns="0" rIns="0" bIns="0" rtlCol="0" anchor="t">
            <a:spAutoFit/>
          </a:bodyPr>
          <a:lstStyle/>
          <a:p>
            <a:pPr>
              <a:lnSpc>
                <a:spcPts val="1610"/>
              </a:lnSpc>
            </a:pPr>
            <a:r>
              <a:rPr lang="en-US" sz="1150" spc="-12">
                <a:solidFill>
                  <a:srgbClr val="D9D9D9"/>
                </a:solidFill>
                <a:latin typeface="Arial"/>
                <a:ea typeface="Arial"/>
                <a:cs typeface="Arial"/>
                <a:sym typeface="Arial"/>
              </a:rPr>
              <a:t>•Kiko Dontchev</a:t>
            </a:r>
          </a:p>
          <a:p>
            <a:pPr>
              <a:lnSpc>
                <a:spcPts val="1610"/>
              </a:lnSpc>
            </a:pPr>
            <a:r>
              <a:rPr lang="en-US" sz="1150" spc="-12">
                <a:solidFill>
                  <a:srgbClr val="D9D9D9"/>
                </a:solidFill>
                <a:latin typeface="Arial"/>
                <a:ea typeface="Arial"/>
                <a:cs typeface="Arial"/>
                <a:sym typeface="Arial"/>
              </a:rPr>
              <a:t>•Katy Groom</a:t>
            </a:r>
          </a:p>
          <a:p>
            <a:pPr>
              <a:lnSpc>
                <a:spcPts val="1610"/>
              </a:lnSpc>
            </a:pPr>
            <a:r>
              <a:rPr lang="en-US" sz="1150" spc="-12">
                <a:solidFill>
                  <a:srgbClr val="D9D9D9"/>
                </a:solidFill>
                <a:latin typeface="Arial"/>
                <a:ea typeface="Arial"/>
                <a:cs typeface="Arial"/>
                <a:sym typeface="Arial"/>
              </a:rPr>
              <a:t>•Sheila McCorkle</a:t>
            </a:r>
          </a:p>
          <a:p>
            <a:pPr>
              <a:lnSpc>
                <a:spcPts val="1610"/>
              </a:lnSpc>
            </a:pPr>
            <a:r>
              <a:rPr lang="en-US" sz="1150" spc="-12">
                <a:solidFill>
                  <a:srgbClr val="D9D9D9"/>
                </a:solidFill>
                <a:latin typeface="Arial"/>
                <a:ea typeface="Arial"/>
                <a:cs typeface="Arial"/>
                <a:sym typeface="Arial"/>
              </a:rPr>
              <a:t>•Brian Pownall</a:t>
            </a:r>
          </a:p>
          <a:p>
            <a:pPr>
              <a:lnSpc>
                <a:spcPts val="1610"/>
              </a:lnSpc>
            </a:pPr>
            <a:r>
              <a:rPr lang="en-US" sz="1150" spc="-12">
                <a:solidFill>
                  <a:srgbClr val="D9D9D9"/>
                </a:solidFill>
                <a:latin typeface="Arial"/>
                <a:ea typeface="Arial"/>
                <a:cs typeface="Arial"/>
                <a:sym typeface="Arial"/>
              </a:rPr>
              <a:t>•Jack Healy</a:t>
            </a:r>
          </a:p>
        </p:txBody>
      </p:sp>
      <p:sp>
        <p:nvSpPr>
          <p:cNvPr id="12" name="TextBox 12"/>
          <p:cNvSpPr txBox="1"/>
          <p:nvPr/>
        </p:nvSpPr>
        <p:spPr>
          <a:xfrm>
            <a:off x="2490788" y="2878693"/>
            <a:ext cx="3021498" cy="218008"/>
          </a:xfrm>
          <a:prstGeom prst="rect">
            <a:avLst/>
          </a:prstGeom>
        </p:spPr>
        <p:txBody>
          <a:bodyPr lIns="0" tIns="0" rIns="0" bIns="0" rtlCol="0" anchor="t">
            <a:spAutoFit/>
          </a:bodyPr>
          <a:lstStyle/>
          <a:p>
            <a:pPr>
              <a:lnSpc>
                <a:spcPts val="1650"/>
              </a:lnSpc>
            </a:pPr>
            <a:r>
              <a:rPr lang="en-US" sz="1500" b="1" spc="-15">
                <a:solidFill>
                  <a:srgbClr val="A3A8C4"/>
                </a:solidFill>
                <a:latin typeface="Arial Bold"/>
                <a:ea typeface="Arial Bold"/>
                <a:cs typeface="Arial Bold"/>
                <a:sym typeface="Arial Bold"/>
              </a:rPr>
              <a:t>SpaceX</a:t>
            </a:r>
          </a:p>
        </p:txBody>
      </p:sp>
      <p:sp>
        <p:nvSpPr>
          <p:cNvPr id="13" name="TextBox 13"/>
          <p:cNvSpPr txBox="1"/>
          <p:nvPr/>
        </p:nvSpPr>
        <p:spPr>
          <a:xfrm>
            <a:off x="5608152" y="2019579"/>
            <a:ext cx="2531487" cy="1213345"/>
          </a:xfrm>
          <a:prstGeom prst="rect">
            <a:avLst/>
          </a:prstGeom>
        </p:spPr>
        <p:txBody>
          <a:bodyPr lIns="0" tIns="0" rIns="0" bIns="0" rtlCol="0" anchor="t">
            <a:spAutoFit/>
          </a:bodyPr>
          <a:lstStyle/>
          <a:p>
            <a:pPr>
              <a:lnSpc>
                <a:spcPts val="1610"/>
              </a:lnSpc>
            </a:pPr>
            <a:r>
              <a:rPr lang="en-US" sz="1150" spc="-12" dirty="0">
                <a:solidFill>
                  <a:srgbClr val="D9D9D9"/>
                </a:solidFill>
                <a:latin typeface="Arial"/>
                <a:ea typeface="Arial"/>
                <a:cs typeface="Arial"/>
                <a:sym typeface="Arial"/>
              </a:rPr>
              <a:t>•Ms. Agnessa Lundy </a:t>
            </a:r>
          </a:p>
          <a:p>
            <a:pPr>
              <a:lnSpc>
                <a:spcPts val="1610"/>
              </a:lnSpc>
            </a:pPr>
            <a:r>
              <a:rPr lang="en-US" sz="1150" spc="-12" dirty="0">
                <a:solidFill>
                  <a:srgbClr val="D9D9D9"/>
                </a:solidFill>
                <a:latin typeface="Arial"/>
                <a:ea typeface="Arial"/>
                <a:cs typeface="Arial"/>
                <a:sym typeface="Arial"/>
              </a:rPr>
              <a:t>•Ms. Kelli Armstrong</a:t>
            </a:r>
          </a:p>
          <a:p>
            <a:pPr>
              <a:lnSpc>
                <a:spcPts val="1610"/>
              </a:lnSpc>
            </a:pPr>
            <a:r>
              <a:rPr lang="en-US" sz="1150" spc="-12" dirty="0">
                <a:solidFill>
                  <a:srgbClr val="D9D9D9"/>
                </a:solidFill>
                <a:latin typeface="Arial"/>
                <a:ea typeface="Arial"/>
                <a:cs typeface="Arial"/>
                <a:sym typeface="Arial"/>
              </a:rPr>
              <a:t>•Ms. Elise Roberts</a:t>
            </a:r>
          </a:p>
          <a:p>
            <a:pPr>
              <a:lnSpc>
                <a:spcPts val="1610"/>
              </a:lnSpc>
            </a:pPr>
            <a:r>
              <a:rPr lang="en-US" sz="1150" spc="-12" dirty="0">
                <a:solidFill>
                  <a:srgbClr val="D9D9D9"/>
                </a:solidFill>
                <a:latin typeface="Arial"/>
                <a:ea typeface="Arial"/>
                <a:cs typeface="Arial"/>
                <a:sym typeface="Arial"/>
              </a:rPr>
              <a:t>Mrs. Garbrielle Collie</a:t>
            </a:r>
          </a:p>
          <a:p>
            <a:pPr>
              <a:lnSpc>
                <a:spcPts val="1610"/>
              </a:lnSpc>
            </a:pPr>
            <a:r>
              <a:rPr lang="en-US" sz="1150" spc="-12" dirty="0">
                <a:solidFill>
                  <a:srgbClr val="D9D9D9"/>
                </a:solidFill>
                <a:latin typeface="Arial"/>
                <a:ea typeface="Arial"/>
                <a:cs typeface="Arial"/>
                <a:sym typeface="Arial"/>
              </a:rPr>
              <a:t>Mrs. Allanique Brown</a:t>
            </a:r>
          </a:p>
          <a:p>
            <a:pPr>
              <a:lnSpc>
                <a:spcPts val="1610"/>
              </a:lnSpc>
            </a:pPr>
            <a:endParaRPr lang="en-US" sz="1150" spc="-12" dirty="0">
              <a:solidFill>
                <a:srgbClr val="D9D9D9"/>
              </a:solidFill>
              <a:latin typeface="Arial"/>
              <a:ea typeface="Arial"/>
              <a:cs typeface="Arial"/>
              <a:sym typeface="Arial"/>
            </a:endParaRPr>
          </a:p>
        </p:txBody>
      </p:sp>
      <p:sp>
        <p:nvSpPr>
          <p:cNvPr id="14" name="TextBox 14"/>
          <p:cNvSpPr txBox="1"/>
          <p:nvPr/>
        </p:nvSpPr>
        <p:spPr>
          <a:xfrm>
            <a:off x="5608152" y="1736447"/>
            <a:ext cx="3021498" cy="218008"/>
          </a:xfrm>
          <a:prstGeom prst="rect">
            <a:avLst/>
          </a:prstGeom>
        </p:spPr>
        <p:txBody>
          <a:bodyPr lIns="0" tIns="0" rIns="0" bIns="0" rtlCol="0" anchor="t">
            <a:spAutoFit/>
          </a:bodyPr>
          <a:lstStyle/>
          <a:p>
            <a:pPr>
              <a:lnSpc>
                <a:spcPts val="1650"/>
              </a:lnSpc>
            </a:pPr>
            <a:r>
              <a:rPr lang="en-US" sz="1500" b="1" spc="-15" dirty="0">
                <a:solidFill>
                  <a:srgbClr val="A3A8C4"/>
                </a:solidFill>
                <a:latin typeface="Arial Bold"/>
                <a:ea typeface="Arial Bold"/>
                <a:cs typeface="Arial Bold"/>
                <a:sym typeface="Arial Bold"/>
              </a:rPr>
              <a:t>Bron Ltd. (BRON)</a:t>
            </a:r>
          </a:p>
        </p:txBody>
      </p:sp>
      <p:sp>
        <p:nvSpPr>
          <p:cNvPr id="15" name="TextBox 15"/>
          <p:cNvSpPr txBox="1"/>
          <p:nvPr/>
        </p:nvSpPr>
        <p:spPr>
          <a:xfrm>
            <a:off x="5608152" y="3679049"/>
            <a:ext cx="2157413" cy="597792"/>
          </a:xfrm>
          <a:prstGeom prst="rect">
            <a:avLst/>
          </a:prstGeom>
        </p:spPr>
        <p:txBody>
          <a:bodyPr lIns="0" tIns="0" rIns="0" bIns="0" rtlCol="0" anchor="t">
            <a:spAutoFit/>
          </a:bodyPr>
          <a:lstStyle/>
          <a:p>
            <a:pPr>
              <a:lnSpc>
                <a:spcPts val="1610"/>
              </a:lnSpc>
            </a:pPr>
            <a:r>
              <a:rPr lang="en-US" sz="1150" spc="-12" dirty="0">
                <a:solidFill>
                  <a:srgbClr val="D9D9D9"/>
                </a:solidFill>
                <a:latin typeface="Arial"/>
                <a:ea typeface="Arial"/>
                <a:cs typeface="Arial"/>
                <a:sym typeface="Arial"/>
              </a:rPr>
              <a:t>•Ms. Andrea Moultrie</a:t>
            </a:r>
          </a:p>
          <a:p>
            <a:pPr>
              <a:lnSpc>
                <a:spcPts val="1610"/>
              </a:lnSpc>
            </a:pPr>
            <a:r>
              <a:rPr lang="en-US" sz="1150" spc="-12" dirty="0">
                <a:solidFill>
                  <a:srgbClr val="D9D9D9"/>
                </a:solidFill>
                <a:latin typeface="Arial"/>
                <a:ea typeface="Arial"/>
                <a:cs typeface="Arial"/>
                <a:sym typeface="Arial"/>
              </a:rPr>
              <a:t>•Ms. Francine Russell </a:t>
            </a:r>
          </a:p>
          <a:p>
            <a:pPr>
              <a:lnSpc>
                <a:spcPts val="1610"/>
              </a:lnSpc>
            </a:pPr>
            <a:endParaRPr lang="en-US" sz="1150" spc="-12" dirty="0">
              <a:solidFill>
                <a:srgbClr val="D9D9D9"/>
              </a:solidFill>
              <a:latin typeface="Arial"/>
              <a:ea typeface="Arial"/>
              <a:cs typeface="Arial"/>
              <a:sym typeface="Arial"/>
            </a:endParaRPr>
          </a:p>
        </p:txBody>
      </p:sp>
      <p:sp>
        <p:nvSpPr>
          <p:cNvPr id="16" name="TextBox 16"/>
          <p:cNvSpPr txBox="1"/>
          <p:nvPr/>
        </p:nvSpPr>
        <p:spPr>
          <a:xfrm>
            <a:off x="5608152" y="3298049"/>
            <a:ext cx="3021498" cy="218008"/>
          </a:xfrm>
          <a:prstGeom prst="rect">
            <a:avLst/>
          </a:prstGeom>
        </p:spPr>
        <p:txBody>
          <a:bodyPr lIns="0" tIns="0" rIns="0" bIns="0" rtlCol="0" anchor="t">
            <a:spAutoFit/>
          </a:bodyPr>
          <a:lstStyle/>
          <a:p>
            <a:pPr>
              <a:lnSpc>
                <a:spcPts val="1650"/>
              </a:lnSpc>
            </a:pPr>
            <a:r>
              <a:rPr lang="en-US" sz="1500" b="1" spc="-15">
                <a:solidFill>
                  <a:srgbClr val="A3A8C4"/>
                </a:solidFill>
                <a:latin typeface="Arial Bold"/>
                <a:ea typeface="Arial Bold"/>
                <a:cs typeface="Arial Bold"/>
                <a:sym typeface="Arial Bold"/>
              </a:rPr>
              <a:t>The Heritage Partners (THP)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19250" cy="5143500"/>
            <a:chOff x="0" y="0"/>
            <a:chExt cx="852938" cy="2709333"/>
          </a:xfrm>
        </p:grpSpPr>
        <p:sp>
          <p:nvSpPr>
            <p:cNvPr id="3" name="Freeform 3"/>
            <p:cNvSpPr/>
            <p:nvPr/>
          </p:nvSpPr>
          <p:spPr>
            <a:xfrm>
              <a:off x="0" y="0"/>
              <a:ext cx="852938" cy="2709333"/>
            </a:xfrm>
            <a:custGeom>
              <a:avLst/>
              <a:gdLst/>
              <a:ahLst/>
              <a:cxnLst/>
              <a:rect l="l" t="t" r="r" b="b"/>
              <a:pathLst>
                <a:path w="852938" h="2709333">
                  <a:moveTo>
                    <a:pt x="0" y="0"/>
                  </a:moveTo>
                  <a:lnTo>
                    <a:pt x="852938" y="0"/>
                  </a:lnTo>
                  <a:lnTo>
                    <a:pt x="852938" y="2709333"/>
                  </a:lnTo>
                  <a:lnTo>
                    <a:pt x="0" y="2709333"/>
                  </a:lnTo>
                  <a:close/>
                </a:path>
              </a:pathLst>
            </a:custGeom>
            <a:solidFill>
              <a:srgbClr val="30344D"/>
            </a:solidFill>
          </p:spPr>
          <p:txBody>
            <a:bodyPr/>
            <a:lstStyle/>
            <a:p>
              <a:endParaRPr lang="en-US" sz="900"/>
            </a:p>
          </p:txBody>
        </p:sp>
        <p:sp>
          <p:nvSpPr>
            <p:cNvPr id="4" name="TextBox 4"/>
            <p:cNvSpPr txBox="1"/>
            <p:nvPr/>
          </p:nvSpPr>
          <p:spPr>
            <a:xfrm>
              <a:off x="0" y="-47625"/>
              <a:ext cx="852938" cy="2756958"/>
            </a:xfrm>
            <a:prstGeom prst="rect">
              <a:avLst/>
            </a:prstGeom>
          </p:spPr>
          <p:txBody>
            <a:bodyPr lIns="25400" tIns="25400" rIns="25400" bIns="25400" rtlCol="0" anchor="ctr"/>
            <a:lstStyle/>
            <a:p>
              <a:pPr algn="ctr">
                <a:lnSpc>
                  <a:spcPts val="1400"/>
                </a:lnSpc>
              </a:pPr>
              <a:endParaRPr sz="900"/>
            </a:p>
          </p:txBody>
        </p:sp>
      </p:grpSp>
      <p:sp>
        <p:nvSpPr>
          <p:cNvPr id="5" name="AutoShape 5"/>
          <p:cNvSpPr/>
          <p:nvPr/>
        </p:nvSpPr>
        <p:spPr>
          <a:xfrm>
            <a:off x="333375" y="4810125"/>
            <a:ext cx="8477250" cy="0"/>
          </a:xfrm>
          <a:prstGeom prst="line">
            <a:avLst/>
          </a:prstGeom>
          <a:ln w="9525" cap="flat">
            <a:solidFill>
              <a:srgbClr val="7A7F9A"/>
            </a:solidFill>
            <a:prstDash val="solid"/>
            <a:headEnd type="none" w="sm" len="sm"/>
            <a:tailEnd type="none" w="sm" len="sm"/>
          </a:ln>
        </p:spPr>
        <p:txBody>
          <a:bodyPr/>
          <a:lstStyle/>
          <a:p>
            <a:endParaRPr lang="en-US" sz="900"/>
          </a:p>
        </p:txBody>
      </p:sp>
      <p:sp>
        <p:nvSpPr>
          <p:cNvPr id="7" name="TextBox 7"/>
          <p:cNvSpPr txBox="1"/>
          <p:nvPr/>
        </p:nvSpPr>
        <p:spPr>
          <a:xfrm>
            <a:off x="4467225" y="2986046"/>
            <a:ext cx="4162425" cy="1594604"/>
          </a:xfrm>
          <a:prstGeom prst="rect">
            <a:avLst/>
          </a:prstGeom>
        </p:spPr>
        <p:txBody>
          <a:bodyPr lIns="0" tIns="0" rIns="0" bIns="0" rtlCol="0" anchor="t">
            <a:spAutoFit/>
          </a:bodyPr>
          <a:lstStyle/>
          <a:p>
            <a:pPr marL="269877" lvl="1" indent="-134938">
              <a:lnSpc>
                <a:spcPts val="1750"/>
              </a:lnSpc>
              <a:buFont typeface="Arial"/>
              <a:buChar char="•"/>
            </a:pPr>
            <a:r>
              <a:rPr lang="en-US" sz="1250" spc="-13" dirty="0">
                <a:solidFill>
                  <a:srgbClr val="D9D9D9"/>
                </a:solidFill>
                <a:latin typeface="Arial"/>
                <a:ea typeface="Arial"/>
                <a:cs typeface="Arial"/>
                <a:sym typeface="Arial"/>
              </a:rPr>
              <a:t>September 19, 2025 (Tribune and Nassau Guardian)</a:t>
            </a:r>
          </a:p>
          <a:p>
            <a:pPr marL="269877" lvl="1" indent="-134938">
              <a:lnSpc>
                <a:spcPts val="1750"/>
              </a:lnSpc>
              <a:buFont typeface="Arial"/>
              <a:buChar char="•"/>
            </a:pPr>
            <a:r>
              <a:rPr lang="en-US" sz="1250" spc="-13" dirty="0">
                <a:solidFill>
                  <a:srgbClr val="D9D9D9"/>
                </a:solidFill>
                <a:latin typeface="Arial"/>
                <a:ea typeface="Arial"/>
                <a:cs typeface="Arial"/>
                <a:sym typeface="Arial"/>
              </a:rPr>
              <a:t>September 22, 2025 (Tribune)</a:t>
            </a:r>
          </a:p>
          <a:p>
            <a:pPr marL="269877" lvl="1" indent="-134938">
              <a:lnSpc>
                <a:spcPts val="1750"/>
              </a:lnSpc>
              <a:buFont typeface="Arial"/>
              <a:buChar char="•"/>
            </a:pPr>
            <a:r>
              <a:rPr lang="en-US" sz="1250" spc="-13" dirty="0">
                <a:solidFill>
                  <a:srgbClr val="D9D9D9"/>
                </a:solidFill>
                <a:latin typeface="Arial"/>
                <a:ea typeface="Arial"/>
                <a:cs typeface="Arial"/>
                <a:sym typeface="Arial"/>
              </a:rPr>
              <a:t>September 23, 2025 (Nassau Guardian)</a:t>
            </a:r>
          </a:p>
          <a:p>
            <a:pPr marL="269877" lvl="1" indent="-134938">
              <a:lnSpc>
                <a:spcPts val="1750"/>
              </a:lnSpc>
              <a:buFont typeface="Arial"/>
              <a:buChar char="•"/>
            </a:pPr>
            <a:r>
              <a:rPr lang="en-US" sz="1250" spc="-13" dirty="0">
                <a:solidFill>
                  <a:srgbClr val="D9D9D9"/>
                </a:solidFill>
                <a:latin typeface="Arial"/>
                <a:ea typeface="Arial"/>
                <a:cs typeface="Arial"/>
                <a:sym typeface="Arial"/>
              </a:rPr>
              <a:t>September 25, 2025 (Tribune &amp; Nassau Guardian)</a:t>
            </a:r>
          </a:p>
          <a:p>
            <a:pPr marL="269877" lvl="1" indent="-134938">
              <a:lnSpc>
                <a:spcPts val="1750"/>
              </a:lnSpc>
              <a:buFont typeface="Arial"/>
              <a:buChar char="•"/>
            </a:pPr>
            <a:r>
              <a:rPr lang="en-US" sz="1250" spc="-13" dirty="0">
                <a:solidFill>
                  <a:srgbClr val="D9D9D9"/>
                </a:solidFill>
                <a:latin typeface="Arial"/>
                <a:ea typeface="Arial"/>
                <a:cs typeface="Arial"/>
                <a:sym typeface="Arial"/>
              </a:rPr>
              <a:t>September 29, 2025 (Tribune &amp; Nassau Guardian)</a:t>
            </a:r>
          </a:p>
          <a:p>
            <a:pPr marL="269877" lvl="1" indent="-134938">
              <a:lnSpc>
                <a:spcPts val="1750"/>
              </a:lnSpc>
              <a:buFont typeface="Arial"/>
              <a:buChar char="•"/>
            </a:pPr>
            <a:r>
              <a:rPr lang="en-US" sz="1250" spc="-13" dirty="0">
                <a:solidFill>
                  <a:srgbClr val="D9D9D9"/>
                </a:solidFill>
                <a:latin typeface="Arial"/>
                <a:ea typeface="Arial"/>
                <a:cs typeface="Arial"/>
                <a:sym typeface="Arial"/>
              </a:rPr>
              <a:t>October 2, 2025 (Tribune &amp; Nassau Guardian)</a:t>
            </a:r>
          </a:p>
          <a:p>
            <a:pPr marL="269877" lvl="1" indent="-134938">
              <a:lnSpc>
                <a:spcPts val="1750"/>
              </a:lnSpc>
              <a:buFont typeface="Arial"/>
              <a:buChar char="•"/>
            </a:pPr>
            <a:r>
              <a:rPr lang="en-US" sz="1250" spc="-13" dirty="0">
                <a:solidFill>
                  <a:srgbClr val="D9D9D9"/>
                </a:solidFill>
                <a:latin typeface="Arial"/>
                <a:ea typeface="Arial"/>
                <a:cs typeface="Arial"/>
                <a:sym typeface="Arial"/>
              </a:rPr>
              <a:t>October 8, 2025 </a:t>
            </a:r>
            <a:r>
              <a:rPr lang="en-US" sz="1250" spc="-13">
                <a:solidFill>
                  <a:srgbClr val="D9D9D9"/>
                </a:solidFill>
                <a:latin typeface="Arial"/>
                <a:ea typeface="Arial"/>
                <a:cs typeface="Arial"/>
                <a:sym typeface="Arial"/>
              </a:rPr>
              <a:t>(Tribune &amp; Nassau </a:t>
            </a:r>
            <a:r>
              <a:rPr lang="en-US" sz="1250" spc="-13" dirty="0">
                <a:solidFill>
                  <a:srgbClr val="D9D9D9"/>
                </a:solidFill>
                <a:latin typeface="Arial"/>
                <a:ea typeface="Arial"/>
                <a:cs typeface="Arial"/>
                <a:sym typeface="Arial"/>
              </a:rPr>
              <a:t>Guardian)</a:t>
            </a:r>
          </a:p>
        </p:txBody>
      </p:sp>
      <p:sp>
        <p:nvSpPr>
          <p:cNvPr id="8" name="TextBox 8"/>
          <p:cNvSpPr txBox="1"/>
          <p:nvPr/>
        </p:nvSpPr>
        <p:spPr>
          <a:xfrm>
            <a:off x="4600947" y="2166896"/>
            <a:ext cx="4162425" cy="872034"/>
          </a:xfrm>
          <a:prstGeom prst="rect">
            <a:avLst/>
          </a:prstGeom>
        </p:spPr>
        <p:txBody>
          <a:bodyPr lIns="0" tIns="0" rIns="0" bIns="0" rtlCol="0" anchor="t">
            <a:spAutoFit/>
          </a:bodyPr>
          <a:lstStyle/>
          <a:p>
            <a:pPr>
              <a:lnSpc>
                <a:spcPts val="1650"/>
              </a:lnSpc>
            </a:pPr>
            <a:r>
              <a:rPr lang="en-US" sz="1500" b="1" spc="-15">
                <a:solidFill>
                  <a:srgbClr val="A3A8C4"/>
                </a:solidFill>
                <a:latin typeface="Arial Bold"/>
                <a:ea typeface="Arial Bold"/>
                <a:cs typeface="Arial Bold"/>
                <a:sym typeface="Arial Bold"/>
              </a:rPr>
              <a:t>EIA posted online on September 16, 2025.</a:t>
            </a:r>
          </a:p>
          <a:p>
            <a:pPr>
              <a:lnSpc>
                <a:spcPts val="1650"/>
              </a:lnSpc>
            </a:pPr>
            <a:endParaRPr lang="en-US" sz="1500" b="1" spc="-15">
              <a:solidFill>
                <a:srgbClr val="A3A8C4"/>
              </a:solidFill>
              <a:latin typeface="Arial Bold"/>
              <a:ea typeface="Arial Bold"/>
              <a:cs typeface="Arial Bold"/>
              <a:sym typeface="Arial Bold"/>
            </a:endParaRPr>
          </a:p>
          <a:p>
            <a:pPr>
              <a:lnSpc>
                <a:spcPts val="1650"/>
              </a:lnSpc>
            </a:pPr>
            <a:r>
              <a:rPr lang="en-US" sz="1500" b="1" spc="-15">
                <a:solidFill>
                  <a:srgbClr val="A3A8C4"/>
                </a:solidFill>
                <a:latin typeface="Arial Bold"/>
                <a:ea typeface="Arial Bold"/>
                <a:cs typeface="Arial Bold"/>
                <a:sym typeface="Arial Bold"/>
              </a:rPr>
              <a:t>Public Notice published on the following days. </a:t>
            </a:r>
          </a:p>
          <a:p>
            <a:pPr>
              <a:lnSpc>
                <a:spcPts val="1650"/>
              </a:lnSpc>
            </a:pPr>
            <a:endParaRPr lang="en-US" sz="1500" b="1" spc="-15">
              <a:solidFill>
                <a:srgbClr val="A3A8C4"/>
              </a:solidFill>
              <a:latin typeface="Arial Bold"/>
              <a:ea typeface="Arial Bold"/>
              <a:cs typeface="Arial Bold"/>
              <a:sym typeface="Arial Bold"/>
            </a:endParaRPr>
          </a:p>
        </p:txBody>
      </p:sp>
      <p:sp>
        <p:nvSpPr>
          <p:cNvPr id="9" name="TextBox 9"/>
          <p:cNvSpPr txBox="1"/>
          <p:nvPr/>
        </p:nvSpPr>
        <p:spPr>
          <a:xfrm>
            <a:off x="4600947" y="922889"/>
            <a:ext cx="4162425" cy="974626"/>
          </a:xfrm>
          <a:prstGeom prst="rect">
            <a:avLst/>
          </a:prstGeom>
        </p:spPr>
        <p:txBody>
          <a:bodyPr lIns="0" tIns="0" rIns="0" bIns="0" rtlCol="0" anchor="t">
            <a:spAutoFit/>
          </a:bodyPr>
          <a:lstStyle/>
          <a:p>
            <a:pPr>
              <a:lnSpc>
                <a:spcPts val="3849"/>
              </a:lnSpc>
            </a:pPr>
            <a:r>
              <a:rPr lang="en-US" sz="3499" b="1" spc="-35">
                <a:solidFill>
                  <a:srgbClr val="FFFFFF"/>
                </a:solidFill>
                <a:latin typeface="Arial Bold"/>
                <a:ea typeface="Arial Bold"/>
                <a:cs typeface="Arial Bold"/>
                <a:sym typeface="Arial Bold"/>
              </a:rPr>
              <a:t>Public Consultation Process</a:t>
            </a:r>
          </a:p>
        </p:txBody>
      </p:sp>
      <p:sp>
        <p:nvSpPr>
          <p:cNvPr id="10" name="TextBox 10"/>
          <p:cNvSpPr txBox="1"/>
          <p:nvPr/>
        </p:nvSpPr>
        <p:spPr>
          <a:xfrm>
            <a:off x="8796291" y="4838221"/>
            <a:ext cx="43282"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7</a:t>
            </a:r>
          </a:p>
        </p:txBody>
      </p:sp>
      <p:sp>
        <p:nvSpPr>
          <p:cNvPr id="11" name="TextBox 11"/>
          <p:cNvSpPr txBox="1"/>
          <p:nvPr/>
        </p:nvSpPr>
        <p:spPr>
          <a:xfrm>
            <a:off x="333375" y="4825210"/>
            <a:ext cx="2098435" cy="116635"/>
          </a:xfrm>
          <a:prstGeom prst="rect">
            <a:avLst/>
          </a:prstGeom>
        </p:spPr>
        <p:txBody>
          <a:bodyPr lIns="0" tIns="0" rIns="0" bIns="0" rtlCol="0" anchor="t">
            <a:spAutoFit/>
          </a:bodyPr>
          <a:lstStyle/>
          <a:p>
            <a:pPr>
              <a:lnSpc>
                <a:spcPts val="980"/>
              </a:lnSpc>
              <a:spcBef>
                <a:spcPct val="0"/>
              </a:spcBef>
            </a:pPr>
            <a:r>
              <a:rPr lang="en-US" sz="700" b="1" spc="-7">
                <a:solidFill>
                  <a:srgbClr val="D9D9D9"/>
                </a:solidFill>
                <a:latin typeface="Arial Bold"/>
                <a:ea typeface="Arial Bold"/>
                <a:cs typeface="Arial Bold"/>
                <a:sym typeface="Arial Bold"/>
              </a:rPr>
              <a:t>SPACEX EIA PUBLIC CONSULTATION MEETING</a:t>
            </a:r>
          </a:p>
        </p:txBody>
      </p:sp>
      <p:pic>
        <p:nvPicPr>
          <p:cNvPr id="13" name="Picture 12" descr="A document with text and images&#10;&#10;AI-generated content may be incorrect.">
            <a:extLst>
              <a:ext uri="{FF2B5EF4-FFF2-40B4-BE49-F238E27FC236}">
                <a16:creationId xmlns:a16="http://schemas.microsoft.com/office/drawing/2014/main" id="{D9ECB992-46CB-5424-AA14-4F6444ADC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93" y="248781"/>
            <a:ext cx="3380508" cy="43747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lcon 9_ Overview.mp4">
            <a:hlinkClick r:id="" action="ppaction://media"/>
            <a:extLst>
              <a:ext uri="{FF2B5EF4-FFF2-40B4-BE49-F238E27FC236}">
                <a16:creationId xmlns:a16="http://schemas.microsoft.com/office/drawing/2014/main" id="{31F55240-667E-88F5-8AB0-CA036FBDB0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2" y="8165"/>
            <a:ext cx="9143792" cy="5143500"/>
          </a:xfrm>
          <a:prstGeom prst="rect">
            <a:avLst/>
          </a:prstGeom>
        </p:spPr>
      </p:pic>
      <p:grpSp>
        <p:nvGrpSpPr>
          <p:cNvPr id="2" name="Group 1">
            <a:extLst>
              <a:ext uri="{FF2B5EF4-FFF2-40B4-BE49-F238E27FC236}">
                <a16:creationId xmlns:a16="http://schemas.microsoft.com/office/drawing/2014/main" id="{05EDEFD2-5175-98C9-5FB1-40F1B2CC92E1}"/>
              </a:ext>
            </a:extLst>
          </p:cNvPr>
          <p:cNvGrpSpPr/>
          <p:nvPr/>
        </p:nvGrpSpPr>
        <p:grpSpPr>
          <a:xfrm>
            <a:off x="607869" y="1645748"/>
            <a:ext cx="2034703" cy="2160201"/>
            <a:chOff x="607869" y="1246120"/>
            <a:chExt cx="2034703" cy="2160201"/>
          </a:xfrm>
        </p:grpSpPr>
        <p:sp>
          <p:nvSpPr>
            <p:cNvPr id="4" name="Text 0">
              <a:extLst>
                <a:ext uri="{FF2B5EF4-FFF2-40B4-BE49-F238E27FC236}">
                  <a16:creationId xmlns:a16="http://schemas.microsoft.com/office/drawing/2014/main" id="{897B6ECF-1821-B012-ECDB-F642C70C53E2}"/>
                </a:ext>
              </a:extLst>
            </p:cNvPr>
            <p:cNvSpPr txBox="1"/>
            <p:nvPr/>
          </p:nvSpPr>
          <p:spPr>
            <a:xfrm>
              <a:off x="756541" y="1499000"/>
              <a:ext cx="173735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b="0">
                  <a:solidFill>
                    <a:schemeClr val="bg1"/>
                  </a:solidFill>
                  <a:latin typeface="D-DIN" panose="020B0504030202030204" pitchFamily="34" charset="77"/>
                </a:rPr>
                <a:t>540+</a:t>
              </a:r>
            </a:p>
          </p:txBody>
        </p:sp>
        <p:sp>
          <p:nvSpPr>
            <p:cNvPr id="6" name="Date Placeholder 3">
              <a:extLst>
                <a:ext uri="{FF2B5EF4-FFF2-40B4-BE49-F238E27FC236}">
                  <a16:creationId xmlns:a16="http://schemas.microsoft.com/office/drawing/2014/main" id="{70E0BC6D-BA52-7CF6-9A04-79DADC94939A}"/>
                </a:ext>
              </a:extLst>
            </p:cNvPr>
            <p:cNvSpPr txBox="1">
              <a:spLocks/>
            </p:cNvSpPr>
            <p:nvPr/>
          </p:nvSpPr>
          <p:spPr>
            <a:xfrm>
              <a:off x="607869" y="2482991"/>
              <a:ext cx="2034703" cy="923330"/>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00">
                  <a:solidFill>
                    <a:schemeClr val="bg1"/>
                  </a:solidFill>
                  <a:latin typeface="D-DIN" panose="020B0504030202030204" pitchFamily="34" charset="77"/>
                </a:rPr>
                <a:t>SpaceX is the world’s leading launch services provider with its reliable, reusable rockets and is developing the fully and rapidly reusable rockets necessary to transform humanity’s ability to access space into something as routine as air travel.</a:t>
              </a:r>
            </a:p>
          </p:txBody>
        </p:sp>
        <p:sp>
          <p:nvSpPr>
            <p:cNvPr id="7" name="Date Placeholder 3">
              <a:extLst>
                <a:ext uri="{FF2B5EF4-FFF2-40B4-BE49-F238E27FC236}">
                  <a16:creationId xmlns:a16="http://schemas.microsoft.com/office/drawing/2014/main" id="{3A3CFAF3-D407-0ACE-803F-91F4B1F588BA}"/>
                </a:ext>
              </a:extLst>
            </p:cNvPr>
            <p:cNvSpPr txBox="1">
              <a:spLocks/>
            </p:cNvSpPr>
            <p:nvPr/>
          </p:nvSpPr>
          <p:spPr>
            <a:xfrm>
              <a:off x="730523" y="1246120"/>
              <a:ext cx="1789394" cy="379816"/>
            </a:xfrm>
            <a:prstGeom prst="rect">
              <a:avLst/>
            </a:prstGeom>
          </p:spPr>
          <p:txBody>
            <a:bodyPr vert="horz"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788" b="1" spc="113">
                  <a:solidFill>
                    <a:schemeClr val="bg1"/>
                  </a:solidFill>
                  <a:latin typeface="D-DIN" panose="020B0504030202030204" pitchFamily="34" charset="77"/>
                </a:rPr>
                <a:t>TOTAL LAUNCHES</a:t>
              </a:r>
            </a:p>
          </p:txBody>
        </p:sp>
      </p:grpSp>
      <p:grpSp>
        <p:nvGrpSpPr>
          <p:cNvPr id="8" name="Group 7">
            <a:extLst>
              <a:ext uri="{FF2B5EF4-FFF2-40B4-BE49-F238E27FC236}">
                <a16:creationId xmlns:a16="http://schemas.microsoft.com/office/drawing/2014/main" id="{725922F6-DB8C-7505-8809-10282192C0A7}"/>
              </a:ext>
            </a:extLst>
          </p:cNvPr>
          <p:cNvGrpSpPr/>
          <p:nvPr/>
        </p:nvGrpSpPr>
        <p:grpSpPr>
          <a:xfrm>
            <a:off x="6216908" y="1645748"/>
            <a:ext cx="2435084" cy="2240143"/>
            <a:chOff x="6216908" y="1246120"/>
            <a:chExt cx="2435084" cy="2240143"/>
          </a:xfrm>
        </p:grpSpPr>
        <p:sp>
          <p:nvSpPr>
            <p:cNvPr id="9" name="Text 0">
              <a:extLst>
                <a:ext uri="{FF2B5EF4-FFF2-40B4-BE49-F238E27FC236}">
                  <a16:creationId xmlns:a16="http://schemas.microsoft.com/office/drawing/2014/main" id="{C32006F4-A57D-A611-3369-D395A36D23B8}"/>
                </a:ext>
              </a:extLst>
            </p:cNvPr>
            <p:cNvSpPr txBox="1"/>
            <p:nvPr/>
          </p:nvSpPr>
          <p:spPr>
            <a:xfrm>
              <a:off x="6361562" y="1499000"/>
              <a:ext cx="214577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b="0">
                  <a:solidFill>
                    <a:schemeClr val="bg1"/>
                  </a:solidFill>
                  <a:latin typeface="D-DIN" panose="020B0504030202030204" pitchFamily="34" charset="77"/>
                </a:rPr>
                <a:t>11M+</a:t>
              </a:r>
            </a:p>
          </p:txBody>
        </p:sp>
        <p:sp>
          <p:nvSpPr>
            <p:cNvPr id="10" name="Date Placeholder 3">
              <a:extLst>
                <a:ext uri="{FF2B5EF4-FFF2-40B4-BE49-F238E27FC236}">
                  <a16:creationId xmlns:a16="http://schemas.microsoft.com/office/drawing/2014/main" id="{6DB3957A-CD54-7A0C-8BFD-0EEF9A3C3E64}"/>
                </a:ext>
              </a:extLst>
            </p:cNvPr>
            <p:cNvSpPr txBox="1">
              <a:spLocks/>
            </p:cNvSpPr>
            <p:nvPr/>
          </p:nvSpPr>
          <p:spPr>
            <a:xfrm>
              <a:off x="6216908" y="2482991"/>
              <a:ext cx="2435084" cy="1003272"/>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ts val="0"/>
                </a:spcBef>
              </a:pPr>
              <a:r>
                <a:rPr lang="en-US" sz="1000">
                  <a:solidFill>
                    <a:schemeClr val="bg1"/>
                  </a:solidFill>
                  <a:latin typeface="D-DIN" panose="020B0504030202030204" pitchFamily="34" charset="77"/>
                </a:rPr>
                <a:t>SpaceX has successfully delivered ~11 millions pounds and counting to orbit, including flying critical cargo and astronauts to the International Space Station, launching commercial and government satellites that directly impact everyday life here on Earth, and deploying 8,000+ Starlink satellites to support our global internet constellation.</a:t>
              </a:r>
            </a:p>
          </p:txBody>
        </p:sp>
        <p:sp>
          <p:nvSpPr>
            <p:cNvPr id="11" name="Date Placeholder 3">
              <a:extLst>
                <a:ext uri="{FF2B5EF4-FFF2-40B4-BE49-F238E27FC236}">
                  <a16:creationId xmlns:a16="http://schemas.microsoft.com/office/drawing/2014/main" id="{06236958-FF4D-DDA5-9884-0E2BABA07E2E}"/>
                </a:ext>
              </a:extLst>
            </p:cNvPr>
            <p:cNvSpPr txBox="1">
              <a:spLocks/>
            </p:cNvSpPr>
            <p:nvPr/>
          </p:nvSpPr>
          <p:spPr>
            <a:xfrm>
              <a:off x="6539753" y="1246120"/>
              <a:ext cx="1789394" cy="379816"/>
            </a:xfrm>
            <a:prstGeom prst="rect">
              <a:avLst/>
            </a:prstGeom>
          </p:spPr>
          <p:txBody>
            <a:bodyPr vert="horz"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788" b="1" spc="113">
                  <a:solidFill>
                    <a:schemeClr val="bg1"/>
                  </a:solidFill>
                  <a:latin typeface="D-DIN" panose="020B0504030202030204" pitchFamily="34" charset="77"/>
                </a:rPr>
                <a:t>PAYLOAD MASS TO SPACE</a:t>
              </a:r>
            </a:p>
          </p:txBody>
        </p:sp>
      </p:grpSp>
      <p:grpSp>
        <p:nvGrpSpPr>
          <p:cNvPr id="12" name="Group 11">
            <a:extLst>
              <a:ext uri="{FF2B5EF4-FFF2-40B4-BE49-F238E27FC236}">
                <a16:creationId xmlns:a16="http://schemas.microsoft.com/office/drawing/2014/main" id="{20D19CEF-750D-9030-EA56-3251111B39E4}"/>
              </a:ext>
            </a:extLst>
          </p:cNvPr>
          <p:cNvGrpSpPr/>
          <p:nvPr/>
        </p:nvGrpSpPr>
        <p:grpSpPr>
          <a:xfrm>
            <a:off x="3412389" y="1645748"/>
            <a:ext cx="2034703" cy="2160201"/>
            <a:chOff x="3325408" y="1246120"/>
            <a:chExt cx="2034703" cy="2160201"/>
          </a:xfrm>
        </p:grpSpPr>
        <p:sp>
          <p:nvSpPr>
            <p:cNvPr id="13" name="Text 0">
              <a:extLst>
                <a:ext uri="{FF2B5EF4-FFF2-40B4-BE49-F238E27FC236}">
                  <a16:creationId xmlns:a16="http://schemas.microsoft.com/office/drawing/2014/main" id="{A2281794-D5E5-16FA-63D5-AC9C6D115B16}"/>
                </a:ext>
              </a:extLst>
            </p:cNvPr>
            <p:cNvSpPr txBox="1"/>
            <p:nvPr/>
          </p:nvSpPr>
          <p:spPr>
            <a:xfrm>
              <a:off x="3474080" y="1499000"/>
              <a:ext cx="173735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000" b="0">
                  <a:solidFill>
                    <a:schemeClr val="bg1"/>
                  </a:solidFill>
                  <a:latin typeface="D-DIN" panose="020B0504030202030204" pitchFamily="34" charset="77"/>
                </a:rPr>
                <a:t>98%</a:t>
              </a:r>
            </a:p>
          </p:txBody>
        </p:sp>
        <p:sp>
          <p:nvSpPr>
            <p:cNvPr id="14" name="Date Placeholder 3">
              <a:extLst>
                <a:ext uri="{FF2B5EF4-FFF2-40B4-BE49-F238E27FC236}">
                  <a16:creationId xmlns:a16="http://schemas.microsoft.com/office/drawing/2014/main" id="{EDF4E90F-47C3-E835-12C6-360318523DA1}"/>
                </a:ext>
              </a:extLst>
            </p:cNvPr>
            <p:cNvSpPr txBox="1">
              <a:spLocks/>
            </p:cNvSpPr>
            <p:nvPr/>
          </p:nvSpPr>
          <p:spPr>
            <a:xfrm>
              <a:off x="3325408" y="2482991"/>
              <a:ext cx="2034703" cy="923330"/>
            </a:xfrm>
            <a:prstGeom prst="rect">
              <a:avLst/>
            </a:prstGeom>
          </p:spPr>
          <p:txBody>
            <a:bodyPr vert="horz" lIns="0" tIns="0" rIns="0" bIns="0"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00">
                  <a:solidFill>
                    <a:schemeClr val="bg1"/>
                  </a:solidFill>
                  <a:latin typeface="D-DIN" panose="020B0504030202030204" pitchFamily="34" charset="77"/>
                </a:rPr>
                <a:t>SpaceX has successfully landed Falcon rockets over 514 times when we have attempted to land a Falcon first stage booster.</a:t>
              </a:r>
            </a:p>
          </p:txBody>
        </p:sp>
        <p:sp>
          <p:nvSpPr>
            <p:cNvPr id="15" name="Date Placeholder 3">
              <a:extLst>
                <a:ext uri="{FF2B5EF4-FFF2-40B4-BE49-F238E27FC236}">
                  <a16:creationId xmlns:a16="http://schemas.microsoft.com/office/drawing/2014/main" id="{476EF6E0-AFF4-336C-58CB-58271FE5F2A0}"/>
                </a:ext>
              </a:extLst>
            </p:cNvPr>
            <p:cNvSpPr txBox="1">
              <a:spLocks/>
            </p:cNvSpPr>
            <p:nvPr/>
          </p:nvSpPr>
          <p:spPr>
            <a:xfrm>
              <a:off x="3448062" y="1246120"/>
              <a:ext cx="1789394" cy="379816"/>
            </a:xfrm>
            <a:prstGeom prst="rect">
              <a:avLst/>
            </a:prstGeom>
          </p:spPr>
          <p:txBody>
            <a:bodyPr vert="horz"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788" b="1" spc="113">
                  <a:solidFill>
                    <a:schemeClr val="bg1"/>
                  </a:solidFill>
                  <a:latin typeface="D-DIN" panose="020B0504030202030204" pitchFamily="34" charset="77"/>
                </a:rPr>
                <a:t>LANDING SUCCESS</a:t>
              </a:r>
            </a:p>
          </p:txBody>
        </p:sp>
      </p:grpSp>
    </p:spTree>
    <p:extLst>
      <p:ext uri="{BB962C8B-B14F-4D97-AF65-F5344CB8AC3E}">
        <p14:creationId xmlns:p14="http://schemas.microsoft.com/office/powerpoint/2010/main" val="16769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3636">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865CB9-811E-1A9A-718F-A188E5FCD487}"/>
              </a:ext>
            </a:extLst>
          </p:cNvPr>
          <p:cNvSpPr>
            <a:spLocks noGrp="1"/>
          </p:cNvSpPr>
          <p:nvPr>
            <p:ph type="sldNum" sz="quarter" idx="4294967295"/>
          </p:nvPr>
        </p:nvSpPr>
        <p:spPr>
          <a:xfrm>
            <a:off x="7869238" y="4803775"/>
            <a:ext cx="1274762" cy="274638"/>
          </a:xfrm>
          <a:prstGeom prst="rect">
            <a:avLst/>
          </a:prstGeo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1FCD0E07-D9FC-4B47-A6B2-EB40B08AA007}" type="slidenum">
              <a:rPr lang="en-US" smtClean="0"/>
              <a:pPr/>
              <a:t>9</a:t>
            </a:fld>
            <a:endParaRPr lang="en-US"/>
          </a:p>
        </p:txBody>
      </p:sp>
      <p:sp>
        <p:nvSpPr>
          <p:cNvPr id="26" name="object 7">
            <a:extLst>
              <a:ext uri="{FF2B5EF4-FFF2-40B4-BE49-F238E27FC236}">
                <a16:creationId xmlns:a16="http://schemas.microsoft.com/office/drawing/2014/main" id="{73ED4FC8-87D0-274F-E538-D9F345160E79}"/>
              </a:ext>
            </a:extLst>
          </p:cNvPr>
          <p:cNvSpPr txBox="1"/>
          <p:nvPr/>
        </p:nvSpPr>
        <p:spPr>
          <a:xfrm>
            <a:off x="4797884" y="3899842"/>
            <a:ext cx="1083914" cy="172328"/>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lgn="r" defTabSz="342900">
              <a:spcBef>
                <a:spcPts val="264"/>
              </a:spcBef>
            </a:pPr>
            <a:r>
              <a:rPr lang="en-US" sz="900">
                <a:solidFill>
                  <a:prstClr val="white"/>
                </a:solidFill>
                <a:latin typeface="D-DIN" panose="020B0504030202030204" pitchFamily="34" charset="77"/>
                <a:cs typeface="Arial" panose="020B0604020202020204" pitchFamily="34" charset="0"/>
              </a:rPr>
              <a:t>4 Landing Legs</a:t>
            </a:r>
          </a:p>
        </p:txBody>
      </p:sp>
      <p:sp>
        <p:nvSpPr>
          <p:cNvPr id="27" name="object 8">
            <a:extLst>
              <a:ext uri="{FF2B5EF4-FFF2-40B4-BE49-F238E27FC236}">
                <a16:creationId xmlns:a16="http://schemas.microsoft.com/office/drawing/2014/main" id="{4A3A425A-4F46-3C2C-CD49-CEC367F6F12F}"/>
              </a:ext>
            </a:extLst>
          </p:cNvPr>
          <p:cNvSpPr txBox="1"/>
          <p:nvPr/>
        </p:nvSpPr>
        <p:spPr>
          <a:xfrm>
            <a:off x="4937523" y="2253190"/>
            <a:ext cx="1470394" cy="172328"/>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lgn="r" defTabSz="342900">
              <a:spcBef>
                <a:spcPts val="264"/>
              </a:spcBef>
            </a:pPr>
            <a:r>
              <a:rPr lang="en-US" sz="900">
                <a:solidFill>
                  <a:prstClr val="white"/>
                </a:solidFill>
                <a:latin typeface="D-DIN" panose="020B0504030202030204" pitchFamily="34" charset="77"/>
                <a:cs typeface="Arial" panose="020B0604020202020204" pitchFamily="34" charset="0"/>
              </a:rPr>
              <a:t>4 Grid Fins</a:t>
            </a:r>
            <a:endParaRPr sz="900">
              <a:solidFill>
                <a:prstClr val="white"/>
              </a:solidFill>
              <a:latin typeface="D-DIN" panose="020B0504030202030204" pitchFamily="34" charset="77"/>
              <a:cs typeface="Arial" panose="020B0604020202020204" pitchFamily="34" charset="0"/>
            </a:endParaRPr>
          </a:p>
        </p:txBody>
      </p:sp>
      <p:sp>
        <p:nvSpPr>
          <p:cNvPr id="29" name="object 10">
            <a:extLst>
              <a:ext uri="{FF2B5EF4-FFF2-40B4-BE49-F238E27FC236}">
                <a16:creationId xmlns:a16="http://schemas.microsoft.com/office/drawing/2014/main" id="{DBDE4F8B-45C3-7A2C-84BE-1288CC8C518C}"/>
              </a:ext>
            </a:extLst>
          </p:cNvPr>
          <p:cNvSpPr/>
          <p:nvPr/>
        </p:nvSpPr>
        <p:spPr>
          <a:xfrm flipV="1">
            <a:off x="2571751" y="2044502"/>
            <a:ext cx="1676498" cy="41335"/>
          </a:xfrm>
          <a:custGeom>
            <a:avLst/>
            <a:gdLst/>
            <a:ahLst/>
            <a:cxnLst/>
            <a:rect l="l" t="t" r="r" b="b"/>
            <a:pathLst>
              <a:path w="2494279">
                <a:moveTo>
                  <a:pt x="0" y="0"/>
                </a:moveTo>
                <a:lnTo>
                  <a:pt x="2493819"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30" name="object 11">
            <a:extLst>
              <a:ext uri="{FF2B5EF4-FFF2-40B4-BE49-F238E27FC236}">
                <a16:creationId xmlns:a16="http://schemas.microsoft.com/office/drawing/2014/main" id="{6A91074A-3750-CDF8-62CD-FF7DEC4E0045}"/>
              </a:ext>
            </a:extLst>
          </p:cNvPr>
          <p:cNvSpPr/>
          <p:nvPr/>
        </p:nvSpPr>
        <p:spPr>
          <a:xfrm flipV="1">
            <a:off x="2571751" y="2867528"/>
            <a:ext cx="1653482" cy="34289"/>
          </a:xfrm>
          <a:custGeom>
            <a:avLst/>
            <a:gdLst/>
            <a:ahLst/>
            <a:cxnLst/>
            <a:rect l="l" t="t" r="r" b="b"/>
            <a:pathLst>
              <a:path w="2494279">
                <a:moveTo>
                  <a:pt x="0" y="0"/>
                </a:moveTo>
                <a:lnTo>
                  <a:pt x="2493819"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32" name="object 13">
            <a:extLst>
              <a:ext uri="{FF2B5EF4-FFF2-40B4-BE49-F238E27FC236}">
                <a16:creationId xmlns:a16="http://schemas.microsoft.com/office/drawing/2014/main" id="{D72CBC8E-0EC8-9C23-8C7F-233003B6DE82}"/>
              </a:ext>
            </a:extLst>
          </p:cNvPr>
          <p:cNvSpPr/>
          <p:nvPr/>
        </p:nvSpPr>
        <p:spPr>
          <a:xfrm>
            <a:off x="4741895" y="3886200"/>
            <a:ext cx="1144280" cy="52021"/>
          </a:xfrm>
          <a:custGeom>
            <a:avLst/>
            <a:gdLst/>
            <a:ahLst/>
            <a:cxnLst/>
            <a:rect l="l" t="t" r="r" b="b"/>
            <a:pathLst>
              <a:path w="2499359">
                <a:moveTo>
                  <a:pt x="0" y="0"/>
                </a:moveTo>
                <a:lnTo>
                  <a:pt x="2499054"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34" name="object 15">
            <a:extLst>
              <a:ext uri="{FF2B5EF4-FFF2-40B4-BE49-F238E27FC236}">
                <a16:creationId xmlns:a16="http://schemas.microsoft.com/office/drawing/2014/main" id="{E9F71E6B-C560-370B-6639-5F64A846FEEA}"/>
              </a:ext>
            </a:extLst>
          </p:cNvPr>
          <p:cNvSpPr/>
          <p:nvPr/>
        </p:nvSpPr>
        <p:spPr>
          <a:xfrm>
            <a:off x="4741894" y="1638612"/>
            <a:ext cx="1144556" cy="34289"/>
          </a:xfrm>
          <a:custGeom>
            <a:avLst/>
            <a:gdLst/>
            <a:ahLst/>
            <a:cxnLst/>
            <a:rect l="l" t="t" r="r" b="b"/>
            <a:pathLst>
              <a:path w="2499359">
                <a:moveTo>
                  <a:pt x="0" y="0"/>
                </a:moveTo>
                <a:lnTo>
                  <a:pt x="2499054"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39" name="object 4">
            <a:extLst>
              <a:ext uri="{FF2B5EF4-FFF2-40B4-BE49-F238E27FC236}">
                <a16:creationId xmlns:a16="http://schemas.microsoft.com/office/drawing/2014/main" id="{70802060-034C-5843-BB87-38028D97C5E6}"/>
              </a:ext>
            </a:extLst>
          </p:cNvPr>
          <p:cNvSpPr txBox="1"/>
          <p:nvPr/>
        </p:nvSpPr>
        <p:spPr>
          <a:xfrm>
            <a:off x="2571750" y="2097163"/>
            <a:ext cx="571500" cy="333911"/>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2310" defTabSz="342900">
              <a:spcBef>
                <a:spcPts val="264"/>
              </a:spcBef>
            </a:pPr>
            <a:r>
              <a:rPr lang="en-US" sz="900">
                <a:solidFill>
                  <a:prstClr val="white"/>
                </a:solidFill>
                <a:latin typeface="D-DIN" panose="020B0504030202030204" pitchFamily="34" charset="77"/>
                <a:cs typeface="Arial" panose="020B0604020202020204" pitchFamily="34" charset="0"/>
              </a:rPr>
              <a:t>Interstage</a:t>
            </a:r>
            <a:endParaRPr sz="900">
              <a:solidFill>
                <a:prstClr val="white"/>
              </a:solidFill>
              <a:latin typeface="D-DIN" panose="020B0504030202030204" pitchFamily="34" charset="77"/>
              <a:cs typeface="Arial" panose="020B0604020202020204" pitchFamily="34" charset="0"/>
            </a:endParaRPr>
          </a:p>
          <a:p>
            <a:pPr marR="2310" algn="r" defTabSz="342900"/>
            <a:endParaRPr lang="en-US" sz="1050">
              <a:solidFill>
                <a:prstClr val="white"/>
              </a:solidFill>
              <a:latin typeface="D-DIN" panose="020B0504030202030204" pitchFamily="34" charset="77"/>
              <a:cs typeface="Arial" panose="020B0604020202020204" pitchFamily="34" charset="0"/>
            </a:endParaRPr>
          </a:p>
        </p:txBody>
      </p:sp>
      <p:sp>
        <p:nvSpPr>
          <p:cNvPr id="41" name="object 4">
            <a:extLst>
              <a:ext uri="{FF2B5EF4-FFF2-40B4-BE49-F238E27FC236}">
                <a16:creationId xmlns:a16="http://schemas.microsoft.com/office/drawing/2014/main" id="{6EF79CC2-3164-1191-C9B0-B5F57D347A83}"/>
              </a:ext>
            </a:extLst>
          </p:cNvPr>
          <p:cNvSpPr txBox="1"/>
          <p:nvPr/>
        </p:nvSpPr>
        <p:spPr>
          <a:xfrm>
            <a:off x="2571750" y="2923639"/>
            <a:ext cx="571500" cy="333911"/>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2310" defTabSz="342900">
              <a:spcBef>
                <a:spcPts val="264"/>
              </a:spcBef>
            </a:pPr>
            <a:r>
              <a:rPr lang="en-US" sz="900">
                <a:solidFill>
                  <a:prstClr val="white"/>
                </a:solidFill>
                <a:latin typeface="D-DIN" panose="020B0504030202030204" pitchFamily="34" charset="77"/>
                <a:cs typeface="Arial" panose="020B0604020202020204" pitchFamily="34" charset="0"/>
              </a:rPr>
              <a:t>First Stage</a:t>
            </a:r>
            <a:endParaRPr sz="900">
              <a:solidFill>
                <a:prstClr val="white"/>
              </a:solidFill>
              <a:latin typeface="D-DIN" panose="020B0504030202030204" pitchFamily="34" charset="77"/>
              <a:cs typeface="Arial" panose="020B0604020202020204" pitchFamily="34" charset="0"/>
            </a:endParaRPr>
          </a:p>
          <a:p>
            <a:pPr marR="2310" algn="r" defTabSz="342900"/>
            <a:endParaRPr lang="en-US" sz="1050">
              <a:solidFill>
                <a:prstClr val="white"/>
              </a:solidFill>
              <a:latin typeface="D-DIN" panose="020B0504030202030204" pitchFamily="34" charset="77"/>
              <a:cs typeface="Arial" panose="020B0604020202020204" pitchFamily="34" charset="0"/>
            </a:endParaRPr>
          </a:p>
        </p:txBody>
      </p:sp>
      <p:sp>
        <p:nvSpPr>
          <p:cNvPr id="42" name="object 10">
            <a:extLst>
              <a:ext uri="{FF2B5EF4-FFF2-40B4-BE49-F238E27FC236}">
                <a16:creationId xmlns:a16="http://schemas.microsoft.com/office/drawing/2014/main" id="{87A6AA77-1A60-5D3D-D290-E52447F4CF0A}"/>
              </a:ext>
            </a:extLst>
          </p:cNvPr>
          <p:cNvSpPr/>
          <p:nvPr/>
        </p:nvSpPr>
        <p:spPr>
          <a:xfrm flipV="1">
            <a:off x="4772752" y="2205901"/>
            <a:ext cx="1635164" cy="47289"/>
          </a:xfrm>
          <a:custGeom>
            <a:avLst/>
            <a:gdLst/>
            <a:ahLst/>
            <a:cxnLst/>
            <a:rect l="l" t="t" r="r" b="b"/>
            <a:pathLst>
              <a:path w="2494279">
                <a:moveTo>
                  <a:pt x="0" y="0"/>
                </a:moveTo>
                <a:lnTo>
                  <a:pt x="2493819"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44" name="object 8">
            <a:extLst>
              <a:ext uri="{FF2B5EF4-FFF2-40B4-BE49-F238E27FC236}">
                <a16:creationId xmlns:a16="http://schemas.microsoft.com/office/drawing/2014/main" id="{15BA7C40-D355-2A0C-3E77-04F185472CDC}"/>
              </a:ext>
            </a:extLst>
          </p:cNvPr>
          <p:cNvSpPr txBox="1"/>
          <p:nvPr/>
        </p:nvSpPr>
        <p:spPr>
          <a:xfrm>
            <a:off x="4741894" y="1638610"/>
            <a:ext cx="1144556" cy="172328"/>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776" algn="r" defTabSz="342900">
              <a:spcBef>
                <a:spcPts val="264"/>
              </a:spcBef>
            </a:pPr>
            <a:r>
              <a:rPr lang="en-US" sz="900">
                <a:solidFill>
                  <a:prstClr val="white"/>
                </a:solidFill>
                <a:latin typeface="D-DIN" panose="020B0504030202030204" pitchFamily="34" charset="77"/>
                <a:cs typeface="Arial" panose="020B0604020202020204" pitchFamily="34" charset="0"/>
              </a:rPr>
              <a:t>Second Stage</a:t>
            </a:r>
            <a:endParaRPr sz="900">
              <a:solidFill>
                <a:prstClr val="white"/>
              </a:solidFill>
              <a:latin typeface="D-DIN" panose="020B0504030202030204" pitchFamily="34" charset="77"/>
              <a:cs typeface="Arial" panose="020B0604020202020204" pitchFamily="34" charset="0"/>
            </a:endParaRPr>
          </a:p>
        </p:txBody>
      </p:sp>
      <p:sp>
        <p:nvSpPr>
          <p:cNvPr id="47" name="Oval 46">
            <a:extLst>
              <a:ext uri="{FF2B5EF4-FFF2-40B4-BE49-F238E27FC236}">
                <a16:creationId xmlns:a16="http://schemas.microsoft.com/office/drawing/2014/main" id="{E8E6B791-DA15-9D5E-22EA-74F9F4147CED}"/>
              </a:ext>
            </a:extLst>
          </p:cNvPr>
          <p:cNvSpPr/>
          <p:nvPr/>
        </p:nvSpPr>
        <p:spPr>
          <a:xfrm>
            <a:off x="4731418" y="1620635"/>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8" name="Oval 47">
            <a:extLst>
              <a:ext uri="{FF2B5EF4-FFF2-40B4-BE49-F238E27FC236}">
                <a16:creationId xmlns:a16="http://schemas.microsoft.com/office/drawing/2014/main" id="{364A3BD0-05A5-7089-325C-65F57FCAD0FB}"/>
              </a:ext>
            </a:extLst>
          </p:cNvPr>
          <p:cNvSpPr/>
          <p:nvPr/>
        </p:nvSpPr>
        <p:spPr>
          <a:xfrm>
            <a:off x="4731418" y="2227329"/>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9" name="Oval 48">
            <a:extLst>
              <a:ext uri="{FF2B5EF4-FFF2-40B4-BE49-F238E27FC236}">
                <a16:creationId xmlns:a16="http://schemas.microsoft.com/office/drawing/2014/main" id="{5F1AE611-D40C-60D5-1D78-778FB4E02A1E}"/>
              </a:ext>
            </a:extLst>
          </p:cNvPr>
          <p:cNvSpPr/>
          <p:nvPr/>
        </p:nvSpPr>
        <p:spPr>
          <a:xfrm>
            <a:off x="4225232" y="2065929"/>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Oval 50">
            <a:extLst>
              <a:ext uri="{FF2B5EF4-FFF2-40B4-BE49-F238E27FC236}">
                <a16:creationId xmlns:a16="http://schemas.microsoft.com/office/drawing/2014/main" id="{57C7397C-A7C5-4956-61CA-217520AE94D4}"/>
              </a:ext>
            </a:extLst>
          </p:cNvPr>
          <p:cNvSpPr/>
          <p:nvPr/>
        </p:nvSpPr>
        <p:spPr>
          <a:xfrm>
            <a:off x="4225232" y="2881670"/>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Oval 51">
            <a:extLst>
              <a:ext uri="{FF2B5EF4-FFF2-40B4-BE49-F238E27FC236}">
                <a16:creationId xmlns:a16="http://schemas.microsoft.com/office/drawing/2014/main" id="{A7FDBCDC-988E-62E9-8553-9DBC0F6A1CC5}"/>
              </a:ext>
            </a:extLst>
          </p:cNvPr>
          <p:cNvSpPr/>
          <p:nvPr/>
        </p:nvSpPr>
        <p:spPr>
          <a:xfrm>
            <a:off x="4731418" y="3865533"/>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 name="object 4">
            <a:extLst>
              <a:ext uri="{FF2B5EF4-FFF2-40B4-BE49-F238E27FC236}">
                <a16:creationId xmlns:a16="http://schemas.microsoft.com/office/drawing/2014/main" id="{35A6E24A-9A65-9196-D425-0AD51A2782F9}"/>
              </a:ext>
            </a:extLst>
          </p:cNvPr>
          <p:cNvSpPr txBox="1"/>
          <p:nvPr/>
        </p:nvSpPr>
        <p:spPr>
          <a:xfrm>
            <a:off x="2857500" y="1157183"/>
            <a:ext cx="914400" cy="333911"/>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2310" defTabSz="342900">
              <a:spcBef>
                <a:spcPts val="264"/>
              </a:spcBef>
            </a:pPr>
            <a:r>
              <a:rPr lang="en-US" sz="900">
                <a:solidFill>
                  <a:prstClr val="white"/>
                </a:solidFill>
                <a:latin typeface="D-DIN" panose="020B0504030202030204" pitchFamily="34" charset="77"/>
                <a:cs typeface="Arial" panose="020B0604020202020204" pitchFamily="34" charset="0"/>
              </a:rPr>
              <a:t>Fairing</a:t>
            </a:r>
          </a:p>
          <a:p>
            <a:pPr marR="2310" algn="r" defTabSz="342900"/>
            <a:endParaRPr lang="en-US" sz="1050">
              <a:solidFill>
                <a:prstClr val="white"/>
              </a:solidFill>
              <a:latin typeface="D-DIN" panose="020B0504030202030204" pitchFamily="34" charset="77"/>
              <a:cs typeface="Arial" panose="020B0604020202020204" pitchFamily="34" charset="0"/>
            </a:endParaRPr>
          </a:p>
        </p:txBody>
      </p:sp>
      <p:sp>
        <p:nvSpPr>
          <p:cNvPr id="13" name="object 10">
            <a:extLst>
              <a:ext uri="{FF2B5EF4-FFF2-40B4-BE49-F238E27FC236}">
                <a16:creationId xmlns:a16="http://schemas.microsoft.com/office/drawing/2014/main" id="{F84D7831-978A-7893-CCC9-9A65B18BD18B}"/>
              </a:ext>
            </a:extLst>
          </p:cNvPr>
          <p:cNvSpPr/>
          <p:nvPr/>
        </p:nvSpPr>
        <p:spPr>
          <a:xfrm flipV="1">
            <a:off x="2857499" y="1122745"/>
            <a:ext cx="1390749" cy="34289"/>
          </a:xfrm>
          <a:custGeom>
            <a:avLst/>
            <a:gdLst/>
            <a:ahLst/>
            <a:cxnLst/>
            <a:rect l="l" t="t" r="r" b="b"/>
            <a:pathLst>
              <a:path w="2494279">
                <a:moveTo>
                  <a:pt x="0" y="0"/>
                </a:moveTo>
                <a:lnTo>
                  <a:pt x="2493819"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14" name="Oval 13">
            <a:extLst>
              <a:ext uri="{FF2B5EF4-FFF2-40B4-BE49-F238E27FC236}">
                <a16:creationId xmlns:a16="http://schemas.microsoft.com/office/drawing/2014/main" id="{9FBC2AF7-C067-D371-4E20-25ADE8D5C465}"/>
              </a:ext>
            </a:extLst>
          </p:cNvPr>
          <p:cNvSpPr/>
          <p:nvPr/>
        </p:nvSpPr>
        <p:spPr>
          <a:xfrm>
            <a:off x="4225232" y="1137127"/>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5" name="object 4">
            <a:extLst>
              <a:ext uri="{FF2B5EF4-FFF2-40B4-BE49-F238E27FC236}">
                <a16:creationId xmlns:a16="http://schemas.microsoft.com/office/drawing/2014/main" id="{E3302192-B515-FC68-06FC-7091313D32CF}"/>
              </a:ext>
            </a:extLst>
          </p:cNvPr>
          <p:cNvSpPr txBox="1"/>
          <p:nvPr/>
        </p:nvSpPr>
        <p:spPr>
          <a:xfrm>
            <a:off x="2857500" y="4295239"/>
            <a:ext cx="914400" cy="333911"/>
          </a:xfrm>
          <a:prstGeom prst="rect">
            <a:avLst/>
          </a:prstGeom>
        </p:spPr>
        <p:txBody>
          <a:bodyPr vert="horz" wrap="square" lIns="0" tIns="3350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2310" defTabSz="342900">
              <a:spcBef>
                <a:spcPts val="264"/>
              </a:spcBef>
            </a:pPr>
            <a:r>
              <a:rPr lang="en-US" sz="900">
                <a:solidFill>
                  <a:prstClr val="white"/>
                </a:solidFill>
                <a:latin typeface="D-DIN" panose="020B0504030202030204" pitchFamily="34" charset="77"/>
                <a:cs typeface="Arial" panose="020B0604020202020204" pitchFamily="34" charset="0"/>
              </a:rPr>
              <a:t>9 Merlin Engines</a:t>
            </a:r>
          </a:p>
          <a:p>
            <a:pPr marR="2310" algn="r" defTabSz="342900"/>
            <a:endParaRPr lang="en-US" sz="1050">
              <a:solidFill>
                <a:prstClr val="white"/>
              </a:solidFill>
              <a:latin typeface="D-DIN" panose="020B0504030202030204" pitchFamily="34" charset="77"/>
              <a:cs typeface="Arial" panose="020B0604020202020204" pitchFamily="34" charset="0"/>
            </a:endParaRPr>
          </a:p>
        </p:txBody>
      </p:sp>
      <p:sp>
        <p:nvSpPr>
          <p:cNvPr id="16" name="object 10">
            <a:extLst>
              <a:ext uri="{FF2B5EF4-FFF2-40B4-BE49-F238E27FC236}">
                <a16:creationId xmlns:a16="http://schemas.microsoft.com/office/drawing/2014/main" id="{029680B9-E998-D3F5-87B3-8E5D017CB36A}"/>
              </a:ext>
            </a:extLst>
          </p:cNvPr>
          <p:cNvSpPr/>
          <p:nvPr/>
        </p:nvSpPr>
        <p:spPr>
          <a:xfrm flipV="1">
            <a:off x="2857499" y="4260802"/>
            <a:ext cx="1390749" cy="34289"/>
          </a:xfrm>
          <a:custGeom>
            <a:avLst/>
            <a:gdLst/>
            <a:ahLst/>
            <a:cxnLst/>
            <a:rect l="l" t="t" r="r" b="b"/>
            <a:pathLst>
              <a:path w="2494279">
                <a:moveTo>
                  <a:pt x="0" y="0"/>
                </a:moveTo>
                <a:lnTo>
                  <a:pt x="2493819" y="0"/>
                </a:lnTo>
              </a:path>
            </a:pathLst>
          </a:custGeom>
          <a:ln w="6350">
            <a:solidFill>
              <a:schemeClr val="bg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00"/>
            <a:endParaRPr sz="819">
              <a:solidFill>
                <a:prstClr val="white"/>
              </a:solidFill>
              <a:latin typeface="D-DIN" panose="020B0504030202030204" pitchFamily="34" charset="0"/>
            </a:endParaRPr>
          </a:p>
        </p:txBody>
      </p:sp>
      <p:sp>
        <p:nvSpPr>
          <p:cNvPr id="17" name="Oval 16">
            <a:extLst>
              <a:ext uri="{FF2B5EF4-FFF2-40B4-BE49-F238E27FC236}">
                <a16:creationId xmlns:a16="http://schemas.microsoft.com/office/drawing/2014/main" id="{EF4C8EEB-9C36-D0C1-F0DF-59DD950C827D}"/>
              </a:ext>
            </a:extLst>
          </p:cNvPr>
          <p:cNvSpPr/>
          <p:nvPr/>
        </p:nvSpPr>
        <p:spPr>
          <a:xfrm>
            <a:off x="4225232" y="4275183"/>
            <a:ext cx="41335" cy="41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3" name="Picture 2">
            <a:extLst>
              <a:ext uri="{FF2B5EF4-FFF2-40B4-BE49-F238E27FC236}">
                <a16:creationId xmlns:a16="http://schemas.microsoft.com/office/drawing/2014/main" id="{B4851412-23F7-9311-17FC-FE4BA1611B80}"/>
              </a:ext>
            </a:extLst>
          </p:cNvPr>
          <p:cNvPicPr>
            <a:picLocks noChangeAspect="1"/>
          </p:cNvPicPr>
          <p:nvPr/>
        </p:nvPicPr>
        <p:blipFill rotWithShape="1">
          <a:blip r:embed="rId3"/>
          <a:stretch/>
        </p:blipFill>
        <p:spPr>
          <a:xfrm>
            <a:off x="3433355" y="720090"/>
            <a:ext cx="2083118" cy="3703320"/>
          </a:xfrm>
          <a:prstGeom prst="rect">
            <a:avLst/>
          </a:prstGeom>
        </p:spPr>
      </p:pic>
      <p:sp>
        <p:nvSpPr>
          <p:cNvPr id="2" name="TextBox 10">
            <a:extLst>
              <a:ext uri="{FF2B5EF4-FFF2-40B4-BE49-F238E27FC236}">
                <a16:creationId xmlns:a16="http://schemas.microsoft.com/office/drawing/2014/main" id="{FBE2BE8E-C1FF-8AB1-7EDA-D1D495B5E886}"/>
              </a:ext>
            </a:extLst>
          </p:cNvPr>
          <p:cNvSpPr txBox="1"/>
          <p:nvPr/>
        </p:nvSpPr>
        <p:spPr>
          <a:xfrm>
            <a:off x="8801971" y="4838221"/>
            <a:ext cx="43282" cy="94449"/>
          </a:xfrm>
          <a:prstGeom prst="rect">
            <a:avLst/>
          </a:prstGeom>
        </p:spPr>
        <p:txBody>
          <a:bodyPr wrap="none" lIns="0" tIns="0" rIns="0" bIns="0" rtlCol="0" anchor="t">
            <a:spAutoFit/>
          </a:bodyPr>
          <a:lstStyle/>
          <a:p>
            <a:pPr algn="r">
              <a:lnSpc>
                <a:spcPts val="840"/>
              </a:lnSpc>
              <a:spcBef>
                <a:spcPct val="0"/>
              </a:spcBef>
            </a:pPr>
            <a:r>
              <a:rPr lang="en-US" sz="600" b="1" dirty="0">
                <a:solidFill>
                  <a:srgbClr val="D9D9D9"/>
                </a:solidFill>
                <a:latin typeface="Arial Bold"/>
                <a:ea typeface="Arial Bold"/>
                <a:cs typeface="Arial Bold"/>
                <a:sym typeface="Arial Bold"/>
              </a:rPr>
              <a:t>9</a:t>
            </a:r>
          </a:p>
        </p:txBody>
      </p:sp>
    </p:spTree>
    <p:extLst>
      <p:ext uri="{BB962C8B-B14F-4D97-AF65-F5344CB8AC3E}">
        <p14:creationId xmlns:p14="http://schemas.microsoft.com/office/powerpoint/2010/main" val="2559887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nc51WaJnhCeApKNijm81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nc51WaJnhCeApKNijm81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ync51WaJnhCeApKNijm81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nc51WaJnhCeApKNijm81w"/>
</p:tagLst>
</file>

<file path=ppt/theme/theme1.xml><?xml version="1.0" encoding="utf-8"?>
<a:theme xmlns:a="http://schemas.openxmlformats.org/drawingml/2006/main" name="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0.xml><?xml version="1.0" encoding="utf-8"?>
<a:theme xmlns:a="http://schemas.openxmlformats.org/drawingml/2006/main" name="2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ppt/theme/theme11.xml><?xml version="1.0" encoding="utf-8"?>
<a:theme xmlns:a="http://schemas.openxmlformats.org/drawingml/2006/main" name="10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2.xml><?xml version="1.0" encoding="utf-8"?>
<a:theme xmlns:a="http://schemas.openxmlformats.org/drawingml/2006/main" name="11_SpaceX Template (Widescreen)">
  <a:themeElements>
    <a:clrScheme name="Custom 1">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3.xml><?xml version="1.0" encoding="utf-8"?>
<a:theme xmlns:a="http://schemas.openxmlformats.org/drawingml/2006/main" name="12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4.xml><?xml version="1.0" encoding="utf-8"?>
<a:theme xmlns:a="http://schemas.openxmlformats.org/drawingml/2006/main" name="13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ppt/theme/theme15.xml><?xml version="1.0" encoding="utf-8"?>
<a:theme xmlns:a="http://schemas.openxmlformats.org/drawingml/2006/main" name="14_SpaceX Template (Widescreen)">
  <a:themeElements>
    <a:clrScheme name="Custom 1">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6.xml><?xml version="1.0" encoding="utf-8"?>
<a:theme xmlns:a="http://schemas.openxmlformats.org/drawingml/2006/main" name="17_SpaceX Template (Widescreen)">
  <a:themeElements>
    <a:clrScheme name="Custom 1">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17.xml><?xml version="1.0" encoding="utf-8"?>
<a:theme xmlns:a="http://schemas.openxmlformats.org/drawingml/2006/main" name="15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ppt/theme/theme18.xml><?xml version="1.0" encoding="utf-8"?>
<a:theme xmlns:a="http://schemas.openxmlformats.org/drawingml/2006/main" name="SpaceX Template v2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21219" id="{499D4149-4FFE-694A-99A3-930E2869F7E4}" vid="{C2C30C5A-C7A5-1447-A891-01691A116D6E}"/>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SpaceX Template (Widescreen)">
  <a:themeElements>
    <a:clrScheme name="Custom 1">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4.xml><?xml version="1.0" encoding="utf-8"?>
<a:theme xmlns:a="http://schemas.openxmlformats.org/drawingml/2006/main" name="4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5.xml><?xml version="1.0" encoding="utf-8"?>
<a:theme xmlns:a="http://schemas.openxmlformats.org/drawingml/2006/main" name="5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ppt/theme/theme6.xml><?xml version="1.0" encoding="utf-8"?>
<a:theme xmlns:a="http://schemas.openxmlformats.org/drawingml/2006/main" name="6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7.xml><?xml version="1.0" encoding="utf-8"?>
<a:theme xmlns:a="http://schemas.openxmlformats.org/drawingml/2006/main" name="7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8.xml><?xml version="1.0" encoding="utf-8"?>
<a:theme xmlns:a="http://schemas.openxmlformats.org/drawingml/2006/main" name="8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ppt/theme/theme9.xml><?xml version="1.0" encoding="utf-8"?>
<a:theme xmlns:a="http://schemas.openxmlformats.org/drawingml/2006/main" name="9_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SpaceX_Internal_Widescreen_031219" id="{93234262-4937-5A4F-B5ED-92AA924D5480}" vid="{B0311C3A-01BC-A24E-8A95-24449538E0B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16CD0BDDD81E4C84B5406878A23B47" ma:contentTypeVersion="0" ma:contentTypeDescription="Create a new document." ma:contentTypeScope="" ma:versionID="324f7aa243820b028016cef2ec45c27b">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D92335-ECFE-43C5-B001-7D1A97CE5CF6}">
  <ds:schemaRefs>
    <ds:schemaRef ds:uri="http://schemas.microsoft.com/sharepoint/v3/contenttype/forms"/>
  </ds:schemaRefs>
</ds:datastoreItem>
</file>

<file path=customXml/itemProps2.xml><?xml version="1.0" encoding="utf-8"?>
<ds:datastoreItem xmlns:ds="http://schemas.openxmlformats.org/officeDocument/2006/customXml" ds:itemID="{CD28C706-3F41-4C31-AAA4-B33953138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6DF0C25-2684-4AFE-B3B2-8E1B64B9556C}">
  <ds:schemaRefs>
    <ds:schemaRef ds:uri="23d8c760-96cb-4b3f-a43e-eae0831ccd55"/>
    <ds:schemaRef ds:uri="bd2081b5-af13-4b31-babc-40288e101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2532</Words>
  <Application>Microsoft Office PowerPoint</Application>
  <PresentationFormat>On-screen Show (16:9)</PresentationFormat>
  <Paragraphs>370</Paragraphs>
  <Slides>29</Slides>
  <Notes>29</Notes>
  <HiddenSlides>0</HiddenSlides>
  <MMClips>2</MMClips>
  <ScaleCrop>false</ScaleCrop>
  <HeadingPairs>
    <vt:vector size="8" baseType="variant">
      <vt:variant>
        <vt:lpstr>Fonts Used</vt:lpstr>
      </vt:variant>
      <vt:variant>
        <vt:i4>8</vt:i4>
      </vt:variant>
      <vt:variant>
        <vt:lpstr>Theme</vt:lpstr>
      </vt:variant>
      <vt:variant>
        <vt:i4>19</vt:i4>
      </vt:variant>
      <vt:variant>
        <vt:lpstr>Embedded OLE Servers</vt:lpstr>
      </vt:variant>
      <vt:variant>
        <vt:i4>1</vt:i4>
      </vt:variant>
      <vt:variant>
        <vt:lpstr>Slide Titles</vt:lpstr>
      </vt:variant>
      <vt:variant>
        <vt:i4>29</vt:i4>
      </vt:variant>
    </vt:vector>
  </HeadingPairs>
  <TitlesOfParts>
    <vt:vector size="57" baseType="lpstr">
      <vt:lpstr>Arial</vt:lpstr>
      <vt:lpstr>Arial </vt:lpstr>
      <vt:lpstr>Arial Bold</vt:lpstr>
      <vt:lpstr>Arial Bold Italics</vt:lpstr>
      <vt:lpstr>Calibri</vt:lpstr>
      <vt:lpstr>Century Gothic</vt:lpstr>
      <vt:lpstr>D-DIN</vt:lpstr>
      <vt:lpstr>DINPro</vt:lpstr>
      <vt:lpstr>SpaceX Template (Widescreen)</vt:lpstr>
      <vt:lpstr>1_SpaceX Template (Widescreen)</vt:lpstr>
      <vt:lpstr>3_SpaceX Template (Widescreen)</vt:lpstr>
      <vt:lpstr>4_SpaceX Template (Widescreen)</vt:lpstr>
      <vt:lpstr>5_SpaceX Template (Widescreen)</vt:lpstr>
      <vt:lpstr>6_SpaceX Template (Widescreen)</vt:lpstr>
      <vt:lpstr>7_SpaceX Template (Widescreen)</vt:lpstr>
      <vt:lpstr>8_SpaceX Template (Widescreen)</vt:lpstr>
      <vt:lpstr>9_SpaceX Template (Widescreen)</vt:lpstr>
      <vt:lpstr>2_SpaceX Template (Widescreen)</vt:lpstr>
      <vt:lpstr>10_SpaceX Template (Widescreen)</vt:lpstr>
      <vt:lpstr>11_SpaceX Template (Widescreen)</vt:lpstr>
      <vt:lpstr>12_SpaceX Template (Widescreen)</vt:lpstr>
      <vt:lpstr>13_SpaceX Template (Widescreen)</vt:lpstr>
      <vt:lpstr>14_SpaceX Template (Widescreen)</vt:lpstr>
      <vt:lpstr>17_SpaceX Template (Widescreen)</vt:lpstr>
      <vt:lpstr>15_SpaceX Template (Widescreen)</vt:lpstr>
      <vt:lpstr>SpaceX Template v2 (Widescreen)</vt:lpstr>
      <vt:lpstr>Office Theme</vt:lpstr>
      <vt:lpstr>think-cell Slide</vt:lpstr>
      <vt:lpstr>PowerPoint Presentation</vt:lpstr>
      <vt:lpstr>Closed Captioning</vt:lpstr>
      <vt:lpstr>Zoom Platform</vt:lpstr>
      <vt:lpstr>Question and Answer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Space Exploration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Lee</dc:creator>
  <cp:lastModifiedBy>Hilby, Emily</cp:lastModifiedBy>
  <cp:revision>24</cp:revision>
  <cp:lastPrinted>2022-02-02T19:48:42Z</cp:lastPrinted>
  <dcterms:created xsi:type="dcterms:W3CDTF">2019-09-05T19:36:03Z</dcterms:created>
  <dcterms:modified xsi:type="dcterms:W3CDTF">2025-10-23T22:39:08Z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0x0101006316CD0BDDD81E4C84B5406878A23B47</vt:lpwstr>
  </property>
  <property fmtid="{D5CDD505-2E9C-101B-9397-08002B2CF9AE}" pid="3" name="MediaServiceImageTags">
    <vt:lpwstr/>
  </property>
</Properties>
</file>